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Masters/slideMaster1.xml" ContentType="application/vnd.openxmlformats-officedocument.presentationml.slideMaster+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theme/theme2.xml" ContentType="application/vnd.openxmlformats-officedocument.theme+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6" r:id="rId1"/>
  </p:sldMasterIdLst>
  <p:notesMasterIdLst>
    <p:notesMasterId r:id="rId8"/>
  </p:notesMasterIdLst>
  <p:sldIdLst>
    <p:sldId id="880" r:id="rId2"/>
    <p:sldId id="470" r:id="rId3"/>
    <p:sldId id="3698" r:id="rId4"/>
    <p:sldId id="3697" r:id="rId5"/>
    <p:sldId id="4264" r:id="rId6"/>
    <p:sldId id="468"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69648"/>
  </p:normalViewPr>
  <p:slideViewPr>
    <p:cSldViewPr snapToGrid="0">
      <p:cViewPr varScale="1">
        <p:scale>
          <a:sx n="62" d="100"/>
          <a:sy n="62" d="100"/>
        </p:scale>
        <p:origin x="127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openxmlformats.org/officeDocument/2006/relationships/customXml" Target="../customXml/item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DA05BF-61EF-1F4D-B479-CFFE391F2BAE}" type="datetimeFigureOut">
              <a:rPr lang="en-SI" smtClean="0"/>
              <a:t>11/14/2023</a:t>
            </a:fld>
            <a:endParaRPr lang="en-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A53726-BB40-B041-8E51-E9EF54FCB607}" type="slidenum">
              <a:rPr lang="en-SI" smtClean="0"/>
              <a:t>‹#›</a:t>
            </a:fld>
            <a:endParaRPr lang="en-SI"/>
          </a:p>
        </p:txBody>
      </p:sp>
    </p:spTree>
    <p:extLst>
      <p:ext uri="{BB962C8B-B14F-4D97-AF65-F5344CB8AC3E}">
        <p14:creationId xmlns:p14="http://schemas.microsoft.com/office/powerpoint/2010/main" val="2640539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5"/>
          </p:nvPr>
        </p:nvSpPr>
        <p:spPr/>
        <p:txBody>
          <a:bodyPr/>
          <a:lstStyle/>
          <a:p>
            <a:fld id="{18A53726-BB40-B041-8E51-E9EF54FCB607}" type="slidenum">
              <a:rPr lang="en-SI" smtClean="0"/>
              <a:t>4</a:t>
            </a:fld>
            <a:endParaRPr lang="en-SI"/>
          </a:p>
        </p:txBody>
      </p:sp>
    </p:spTree>
    <p:extLst>
      <p:ext uri="{BB962C8B-B14F-4D97-AF65-F5344CB8AC3E}">
        <p14:creationId xmlns:p14="http://schemas.microsoft.com/office/powerpoint/2010/main" val="31077273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sz="1200" dirty="0">
                <a:effectLst/>
                <a:latin typeface="Palatino Linotype" panose="02040502050505030304" pitchFamily="18" charset="0"/>
                <a:ea typeface="Times New Roman" panose="02020603050405020304" pitchFamily="18" charset="0"/>
              </a:rPr>
              <a:t>Zakon o interventnih ukrepih za odpravo posledic poplav in zemeljskih plazov iz avgusta 2023 (ZIUOPZP) določa, da območja, za katera se lahko sprejme OPPN za obnovo, ob upoštevanju obsega in posledic naravne nesreče določi vlada, kar pa še ni bilo storjeno. SOS je pristojne že opozorila na nujnost čim prejšnje določitve teh območij, da bodo občine lahko začele oziroma nadaljevale s postopki.</a:t>
            </a:r>
            <a:endParaRPr lang="en-SI" sz="1200" dirty="0">
              <a:effectLst/>
              <a:latin typeface="Times New Roman" panose="02020603050405020304" pitchFamily="18" charset="0"/>
              <a:ea typeface="Times New Roman" panose="02020603050405020304" pitchFamily="18" charset="0"/>
            </a:endParaRPr>
          </a:p>
          <a:p>
            <a:r>
              <a:rPr lang="sl-SI" sz="1200" dirty="0">
                <a:effectLst/>
                <a:latin typeface="Palatino Linotype" panose="02040502050505030304" pitchFamily="18" charset="0"/>
                <a:ea typeface="Times New Roman" panose="02020603050405020304" pitchFamily="18" charset="0"/>
                <a:cs typeface="Times New Roman" panose="02020603050405020304" pitchFamily="18" charset="0"/>
              </a:rPr>
              <a:t>Nedavne ujme so izpostavile tudi problematiko namenske rabe zemljišč, ki se je zaradi poplav ali plazov na nekaterih prizadetih območjih spremenila, kar pa bo imelo tudi neposreden vpliv na lastnike obstoječih zemljišč </a:t>
            </a:r>
          </a:p>
          <a:p>
            <a:r>
              <a:rPr lang="sl-SI" sz="1200" dirty="0">
                <a:effectLst/>
                <a:latin typeface="Palatino Linotype" panose="02040502050505030304" pitchFamily="18" charset="0"/>
                <a:ea typeface="Times New Roman" panose="02020603050405020304" pitchFamily="18" charset="0"/>
              </a:rPr>
              <a:t>Poudarili bi še , da se zaradi sprememb podnebja povečuje tveganje nastanka ekstremnih vremenskih pojavov, vključno s poplavami. Občine se zato morajo prilagoditi spremenjenim razmeram in sprejeti ustrezne ukrepe za zmanjšanje škode in posledic podnebnih  sprememb. Zato bodo morale občine nameniti tudi ustrezen del proračuna za obvladovanje poplav (sonaravne rešitve).</a:t>
            </a:r>
            <a:endParaRPr lang="en-SI" sz="1200" dirty="0">
              <a:effectLst/>
              <a:latin typeface="Times New Roman" panose="02020603050405020304" pitchFamily="18" charset="0"/>
              <a:ea typeface="Times New Roman" panose="02020603050405020304" pitchFamily="18" charset="0"/>
            </a:endParaRPr>
          </a:p>
          <a:p>
            <a:endParaRPr lang="en-SI" dirty="0"/>
          </a:p>
        </p:txBody>
      </p:sp>
      <p:sp>
        <p:nvSpPr>
          <p:cNvPr id="4" name="Slide Number Placeholder 3"/>
          <p:cNvSpPr>
            <a:spLocks noGrp="1"/>
          </p:cNvSpPr>
          <p:nvPr>
            <p:ph type="sldNum" sz="quarter" idx="5"/>
          </p:nvPr>
        </p:nvSpPr>
        <p:spPr/>
        <p:txBody>
          <a:bodyPr/>
          <a:lstStyle/>
          <a:p>
            <a:fld id="{18A53726-BB40-B041-8E51-E9EF54FCB607}" type="slidenum">
              <a:rPr lang="en-SI" smtClean="0"/>
              <a:t>5</a:t>
            </a:fld>
            <a:endParaRPr lang="en-SI"/>
          </a:p>
        </p:txBody>
      </p:sp>
    </p:spTree>
    <p:extLst>
      <p:ext uri="{BB962C8B-B14F-4D97-AF65-F5344CB8AC3E}">
        <p14:creationId xmlns:p14="http://schemas.microsoft.com/office/powerpoint/2010/main" val="8876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I" sz="1600" b="1" dirty="0"/>
              <a:t>Sistemske rešitve: </a:t>
            </a:r>
            <a:r>
              <a:rPr lang="en-SI" sz="1600" dirty="0"/>
              <a:t>Ocenjujemo, da bi moral Zakon vključevati tudi sistemske rešitve, ki bi tako skozi obnovo kot kasneje preprečevale ali vsaj zmanjšale razsežnost katastrofalnih poplav, plazov in uničenja zasebne in javne infrastrukture.</a:t>
            </a:r>
          </a:p>
          <a:p>
            <a:pPr marL="0" marR="0" lvl="0" indent="0" algn="l" defTabSz="914400" rtl="0" eaLnBrk="1" fontAlgn="auto" latinLnBrk="0" hangingPunct="1">
              <a:lnSpc>
                <a:spcPct val="100000"/>
              </a:lnSpc>
              <a:spcBef>
                <a:spcPts val="0"/>
              </a:spcBef>
              <a:spcAft>
                <a:spcPts val="0"/>
              </a:spcAft>
              <a:buClrTx/>
              <a:buSzTx/>
              <a:buFontTx/>
              <a:buNone/>
              <a:tabLst/>
              <a:defRPr/>
            </a:pPr>
            <a:r>
              <a:rPr lang="en-SI" sz="1600" b="1" dirty="0"/>
              <a:t>Predkupna pravica: </a:t>
            </a:r>
            <a:r>
              <a:rPr lang="en-SI" sz="1600" dirty="0"/>
              <a:t>V Zakon je nujno opredeleiti tudi predkupno pravico oz. vrstni red predkupne pravice za kmetijska zemljišča (država in občina morata imeti prednosto pravico pri nakupih zemljišč). </a:t>
            </a:r>
          </a:p>
          <a:p>
            <a:pPr marL="0" marR="0" lvl="0" indent="0" algn="l" defTabSz="914400" rtl="0" eaLnBrk="1" fontAlgn="auto" latinLnBrk="0" hangingPunct="1">
              <a:lnSpc>
                <a:spcPct val="100000"/>
              </a:lnSpc>
              <a:spcBef>
                <a:spcPts val="0"/>
              </a:spcBef>
              <a:spcAft>
                <a:spcPts val="0"/>
              </a:spcAft>
              <a:buClrTx/>
              <a:buSzTx/>
              <a:buFontTx/>
              <a:buNone/>
              <a:tabLst/>
              <a:defRPr/>
            </a:pPr>
            <a:r>
              <a:rPr lang="en-SI" sz="1600" b="1" dirty="0"/>
              <a:t>Vključevanje stavb: </a:t>
            </a:r>
            <a:r>
              <a:rPr lang="en-SI" sz="1600" dirty="0"/>
              <a:t>Med ukrepe je potrebno vključiti tudi stavbe, ki niso neposredno ogrožene, ležijo pa na področju predvidenih zadrževalnikov, s katerimi se rešuje poplavna varnosti celotnih naselij. </a:t>
            </a:r>
          </a:p>
          <a:p>
            <a:pPr marL="0" marR="0" lvl="0" indent="0" algn="l" defTabSz="914400" rtl="0" eaLnBrk="1" fontAlgn="auto" latinLnBrk="0" hangingPunct="1">
              <a:lnSpc>
                <a:spcPct val="100000"/>
              </a:lnSpc>
              <a:spcBef>
                <a:spcPts val="0"/>
              </a:spcBef>
              <a:spcAft>
                <a:spcPts val="0"/>
              </a:spcAft>
              <a:buClrTx/>
              <a:buSzTx/>
              <a:buFontTx/>
              <a:buNone/>
              <a:tabLst/>
              <a:defRPr/>
            </a:pPr>
            <a:r>
              <a:rPr lang="en-SI" sz="1600" b="1" dirty="0"/>
              <a:t>Gradnja komunalne infrastrukture: </a:t>
            </a:r>
            <a:r>
              <a:rPr lang="en-SI" sz="1600" dirty="0"/>
              <a:t>Za učinkovito in hitro zagotovitev nadomestnih in nadomestitvenih ogradenj je potrebno pospešiti in poenostaviti gradnjo komunalne infrastruktre (stroške komunalne opremljenosti mora zagotoviti proračun RS).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I" sz="16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I" sz="16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SI" sz="1600" b="1" dirty="0"/>
          </a:p>
          <a:p>
            <a:endParaRPr lang="en-SI" sz="1600" b="1" dirty="0"/>
          </a:p>
        </p:txBody>
      </p:sp>
      <p:sp>
        <p:nvSpPr>
          <p:cNvPr id="4" name="Slide Number Placeholder 3"/>
          <p:cNvSpPr>
            <a:spLocks noGrp="1"/>
          </p:cNvSpPr>
          <p:nvPr>
            <p:ph type="sldNum" sz="quarter" idx="5"/>
          </p:nvPr>
        </p:nvSpPr>
        <p:spPr/>
        <p:txBody>
          <a:bodyPr/>
          <a:lstStyle/>
          <a:p>
            <a:fld id="{18A53726-BB40-B041-8E51-E9EF54FCB607}" type="slidenum">
              <a:rPr lang="en-SI" smtClean="0"/>
              <a:t>6</a:t>
            </a:fld>
            <a:endParaRPr lang="en-SI"/>
          </a:p>
        </p:txBody>
      </p:sp>
    </p:spTree>
    <p:extLst>
      <p:ext uri="{BB962C8B-B14F-4D97-AF65-F5344CB8AC3E}">
        <p14:creationId xmlns:p14="http://schemas.microsoft.com/office/powerpoint/2010/main" val="394545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DA258A5-269A-1F41-903E-CB92DF61232F}" type="datetimeFigureOut">
              <a:rPr lang="en-SI" smtClean="0"/>
              <a:t>11/14/2023</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1647254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A258A5-269A-1F41-903E-CB92DF61232F}" type="datetimeFigureOut">
              <a:rPr lang="en-SI" smtClean="0"/>
              <a:t>11/14/2023</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24918075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A258A5-269A-1F41-903E-CB92DF61232F}" type="datetimeFigureOut">
              <a:rPr lang="en-SI" smtClean="0"/>
              <a:t>11/14/2023</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36295796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ground 01">
    <p:spTree>
      <p:nvGrpSpPr>
        <p:cNvPr id="1" name=""/>
        <p:cNvGrpSpPr/>
        <p:nvPr/>
      </p:nvGrpSpPr>
      <p:grpSpPr>
        <a:xfrm>
          <a:off x="0" y="0"/>
          <a:ext cx="0" cy="0"/>
          <a:chOff x="0" y="0"/>
          <a:chExt cx="0" cy="0"/>
        </a:xfrm>
      </p:grpSpPr>
    </p:spTree>
    <p:extLst>
      <p:ext uri="{BB962C8B-B14F-4D97-AF65-F5344CB8AC3E}">
        <p14:creationId xmlns:p14="http://schemas.microsoft.com/office/powerpoint/2010/main" val="40937211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ontact us 04">
    <p:spTree>
      <p:nvGrpSpPr>
        <p:cNvPr id="1" name=""/>
        <p:cNvGrpSpPr/>
        <p:nvPr/>
      </p:nvGrpSpPr>
      <p:grpSpPr>
        <a:xfrm>
          <a:off x="0" y="0"/>
          <a:ext cx="0" cy="0"/>
          <a:chOff x="0" y="0"/>
          <a:chExt cx="0" cy="0"/>
        </a:xfrm>
      </p:grpSpPr>
      <p:sp>
        <p:nvSpPr>
          <p:cNvPr id="5" name="Picture Placeholder 2"/>
          <p:cNvSpPr>
            <a:spLocks noGrp="1"/>
          </p:cNvSpPr>
          <p:nvPr>
            <p:ph type="pic" sz="quarter" idx="14"/>
          </p:nvPr>
        </p:nvSpPr>
        <p:spPr>
          <a:xfrm>
            <a:off x="5880100" y="2006290"/>
            <a:ext cx="6311900" cy="485171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5499444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pening (19-01-21)-28">
    <p:spTree>
      <p:nvGrpSpPr>
        <p:cNvPr id="1" name=""/>
        <p:cNvGrpSpPr/>
        <p:nvPr/>
      </p:nvGrpSpPr>
      <p:grpSpPr>
        <a:xfrm>
          <a:off x="0" y="0"/>
          <a:ext cx="0" cy="0"/>
          <a:chOff x="0" y="0"/>
          <a:chExt cx="0" cy="0"/>
        </a:xfrm>
      </p:grpSpPr>
      <p:sp>
        <p:nvSpPr>
          <p:cNvPr id="3" name="Freeform 9">
            <a:extLst>
              <a:ext uri="{FF2B5EF4-FFF2-40B4-BE49-F238E27FC236}">
                <a16:creationId xmlns:a16="http://schemas.microsoft.com/office/drawing/2014/main" id="{CAE02396-0705-4A0E-8754-90CCBC73266A}"/>
              </a:ext>
            </a:extLst>
          </p:cNvPr>
          <p:cNvSpPr>
            <a:spLocks noGrp="1" noEditPoints="1"/>
          </p:cNvSpPr>
          <p:nvPr>
            <p:ph type="pic" sz="quarter" idx="11"/>
          </p:nvPr>
        </p:nvSpPr>
        <p:spPr bwMode="auto">
          <a:xfrm>
            <a:off x="0" y="0"/>
            <a:ext cx="6380429" cy="6858000"/>
          </a:xfrm>
          <a:custGeom>
            <a:avLst/>
            <a:gdLst>
              <a:gd name="T0" fmla="*/ 0 w 4151"/>
              <a:gd name="T1" fmla="*/ 4472 h 4472"/>
              <a:gd name="T2" fmla="*/ 790 w 4151"/>
              <a:gd name="T3" fmla="*/ 4472 h 4472"/>
              <a:gd name="T4" fmla="*/ 4151 w 4151"/>
              <a:gd name="T5" fmla="*/ 0 h 4472"/>
              <a:gd name="T6" fmla="*/ 2860 w 4151"/>
              <a:gd name="T7" fmla="*/ 0 h 4472"/>
              <a:gd name="T8" fmla="*/ 0 w 4151"/>
              <a:gd name="T9" fmla="*/ 3805 h 4472"/>
              <a:gd name="T10" fmla="*/ 0 w 4151"/>
              <a:gd name="T11" fmla="*/ 4472 h 4472"/>
              <a:gd name="T12" fmla="*/ 940 w 4151"/>
              <a:gd name="T13" fmla="*/ 4472 h 4472"/>
              <a:gd name="T14" fmla="*/ 2231 w 4151"/>
              <a:gd name="T15" fmla="*/ 4472 h 4472"/>
              <a:gd name="T16" fmla="*/ 3635 w 4151"/>
              <a:gd name="T17" fmla="*/ 2604 h 4472"/>
              <a:gd name="T18" fmla="*/ 2344 w 4151"/>
              <a:gd name="T19" fmla="*/ 2604 h 4472"/>
              <a:gd name="T20" fmla="*/ 940 w 4151"/>
              <a:gd name="T21" fmla="*/ 4472 h 4472"/>
              <a:gd name="T22" fmla="*/ 2711 w 4151"/>
              <a:gd name="T23" fmla="*/ 0 h 4472"/>
              <a:gd name="T24" fmla="*/ 1420 w 4151"/>
              <a:gd name="T25" fmla="*/ 0 h 4472"/>
              <a:gd name="T26" fmla="*/ 0 w 4151"/>
              <a:gd name="T27" fmla="*/ 1888 h 4472"/>
              <a:gd name="T28" fmla="*/ 0 w 4151"/>
              <a:gd name="T29" fmla="*/ 3606 h 4472"/>
              <a:gd name="T30" fmla="*/ 2711 w 4151"/>
              <a:gd name="T31" fmla="*/ 0 h 4472"/>
              <a:gd name="T32" fmla="*/ 1271 w 4151"/>
              <a:gd name="T33" fmla="*/ 0 h 4472"/>
              <a:gd name="T34" fmla="*/ 0 w 4151"/>
              <a:gd name="T35" fmla="*/ 0 h 4472"/>
              <a:gd name="T36" fmla="*/ 0 w 4151"/>
              <a:gd name="T37" fmla="*/ 1691 h 4472"/>
              <a:gd name="T38" fmla="*/ 1271 w 4151"/>
              <a:gd name="T39" fmla="*/ 0 h 4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151" h="4472">
                <a:moveTo>
                  <a:pt x="0" y="4472"/>
                </a:moveTo>
                <a:lnTo>
                  <a:pt x="790" y="4472"/>
                </a:lnTo>
                <a:lnTo>
                  <a:pt x="4151" y="0"/>
                </a:lnTo>
                <a:lnTo>
                  <a:pt x="2860" y="0"/>
                </a:lnTo>
                <a:lnTo>
                  <a:pt x="0" y="3805"/>
                </a:lnTo>
                <a:lnTo>
                  <a:pt x="0" y="4472"/>
                </a:lnTo>
                <a:close/>
                <a:moveTo>
                  <a:pt x="940" y="4472"/>
                </a:moveTo>
                <a:lnTo>
                  <a:pt x="2231" y="4472"/>
                </a:lnTo>
                <a:lnTo>
                  <a:pt x="3635" y="2604"/>
                </a:lnTo>
                <a:lnTo>
                  <a:pt x="2344" y="2604"/>
                </a:lnTo>
                <a:lnTo>
                  <a:pt x="940" y="4472"/>
                </a:lnTo>
                <a:close/>
                <a:moveTo>
                  <a:pt x="2711" y="0"/>
                </a:moveTo>
                <a:lnTo>
                  <a:pt x="1420" y="0"/>
                </a:lnTo>
                <a:lnTo>
                  <a:pt x="0" y="1888"/>
                </a:lnTo>
                <a:lnTo>
                  <a:pt x="0" y="3606"/>
                </a:lnTo>
                <a:lnTo>
                  <a:pt x="2711" y="0"/>
                </a:lnTo>
                <a:close/>
                <a:moveTo>
                  <a:pt x="1271" y="0"/>
                </a:moveTo>
                <a:lnTo>
                  <a:pt x="0" y="0"/>
                </a:lnTo>
                <a:lnTo>
                  <a:pt x="0" y="1691"/>
                </a:lnTo>
                <a:lnTo>
                  <a:pt x="1271" y="0"/>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lvl1pPr>
          </a:lstStyle>
          <a:p>
            <a:pPr lvl="0"/>
            <a:endParaRPr lang="ru-RU"/>
          </a:p>
        </p:txBody>
      </p:sp>
    </p:spTree>
    <p:extLst>
      <p:ext uri="{BB962C8B-B14F-4D97-AF65-F5344CB8AC3E}">
        <p14:creationId xmlns:p14="http://schemas.microsoft.com/office/powerpoint/2010/main" val="25226195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pening (22-06-21)-36">
    <p:spTree>
      <p:nvGrpSpPr>
        <p:cNvPr id="1" name=""/>
        <p:cNvGrpSpPr/>
        <p:nvPr/>
      </p:nvGrpSpPr>
      <p:grpSpPr>
        <a:xfrm>
          <a:off x="0" y="0"/>
          <a:ext cx="0" cy="0"/>
          <a:chOff x="0" y="0"/>
          <a:chExt cx="0" cy="0"/>
        </a:xfrm>
      </p:grpSpPr>
      <p:sp>
        <p:nvSpPr>
          <p:cNvPr id="3" name="Рисунок 2"/>
          <p:cNvSpPr>
            <a:spLocks noGrp="1"/>
          </p:cNvSpPr>
          <p:nvPr>
            <p:ph type="pic" sz="quarter" idx="11"/>
          </p:nvPr>
        </p:nvSpPr>
        <p:spPr>
          <a:xfrm>
            <a:off x="5436129" y="787298"/>
            <a:ext cx="5365083" cy="5283405"/>
          </a:xfrm>
          <a:custGeom>
            <a:avLst/>
            <a:gdLst>
              <a:gd name="connsiteX0" fmla="*/ 4024350 w 8047624"/>
              <a:gd name="connsiteY0" fmla="*/ 0 h 7926331"/>
              <a:gd name="connsiteX1" fmla="*/ 8047624 w 8047624"/>
              <a:gd name="connsiteY1" fmla="*/ 3963698 h 7926331"/>
              <a:gd name="connsiteX2" fmla="*/ 4024350 w 8047624"/>
              <a:gd name="connsiteY2" fmla="*/ 7926331 h 7926331"/>
              <a:gd name="connsiteX3" fmla="*/ 0 w 8047624"/>
              <a:gd name="connsiteY3" fmla="*/ 3963698 h 7926331"/>
            </a:gdLst>
            <a:ahLst/>
            <a:cxnLst>
              <a:cxn ang="0">
                <a:pos x="connsiteX0" y="connsiteY0"/>
              </a:cxn>
              <a:cxn ang="0">
                <a:pos x="connsiteX1" y="connsiteY1"/>
              </a:cxn>
              <a:cxn ang="0">
                <a:pos x="connsiteX2" y="connsiteY2"/>
              </a:cxn>
              <a:cxn ang="0">
                <a:pos x="connsiteX3" y="connsiteY3"/>
              </a:cxn>
            </a:cxnLst>
            <a:rect l="l" t="t" r="r" b="b"/>
            <a:pathLst>
              <a:path w="8047624" h="7926331">
                <a:moveTo>
                  <a:pt x="4024350" y="0"/>
                </a:moveTo>
                <a:lnTo>
                  <a:pt x="8047624" y="3963698"/>
                </a:lnTo>
                <a:lnTo>
                  <a:pt x="4024350" y="7926331"/>
                </a:lnTo>
                <a:lnTo>
                  <a:pt x="0" y="3963698"/>
                </a:lnTo>
                <a:close/>
              </a:path>
            </a:pathLst>
          </a:cu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ru-RU" sz="100">
                <a:solidFill>
                  <a:schemeClr val="tx1"/>
                </a:solidFill>
              </a:defRPr>
            </a:lvl1pPr>
          </a:lstStyle>
          <a:p>
            <a:pPr lvl="0"/>
            <a:endParaRPr lang="ru-RU"/>
          </a:p>
        </p:txBody>
      </p:sp>
    </p:spTree>
    <p:extLst>
      <p:ext uri="{BB962C8B-B14F-4D97-AF65-F5344CB8AC3E}">
        <p14:creationId xmlns:p14="http://schemas.microsoft.com/office/powerpoint/2010/main" val="3360389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Contact us 05">
    <p:spTree>
      <p:nvGrpSpPr>
        <p:cNvPr id="1" name=""/>
        <p:cNvGrpSpPr/>
        <p:nvPr/>
      </p:nvGrpSpPr>
      <p:grpSpPr>
        <a:xfrm>
          <a:off x="0" y="0"/>
          <a:ext cx="0" cy="0"/>
          <a:chOff x="0" y="0"/>
          <a:chExt cx="0" cy="0"/>
        </a:xfrm>
      </p:grpSpPr>
      <p:sp>
        <p:nvSpPr>
          <p:cNvPr id="5" name="Picture Placeholder 2"/>
          <p:cNvSpPr>
            <a:spLocks noGrp="1"/>
          </p:cNvSpPr>
          <p:nvPr>
            <p:ph type="pic" sz="quarter" idx="14"/>
          </p:nvPr>
        </p:nvSpPr>
        <p:spPr>
          <a:xfrm>
            <a:off x="0" y="2006290"/>
            <a:ext cx="5880100" cy="4851710"/>
          </a:xfrm>
          <a:prstGeom prst="rect">
            <a:avLst/>
          </a:prstGeom>
          <a:solidFill>
            <a:schemeClr val="bg1">
              <a:lumMod val="85000"/>
              <a:alpha val="12000"/>
            </a:schemeClr>
          </a:solidFill>
          <a:ln>
            <a:noFill/>
          </a:ln>
          <a:effectLst/>
        </p:spPr>
        <p:txBody>
          <a:bodyPr vert="horz" wrap="square" lIns="91440" tIns="45720" rIns="91440" bIns="45720" numCol="1" anchor="t" anchorCtr="0" compatLnSpc="1">
            <a:prstTxWarp prst="textNoShape">
              <a:avLst/>
            </a:prstTxWarp>
          </a:bodyPr>
          <a:lstStyle>
            <a:lvl1pPr>
              <a:defRPr lang="en-US" sz="100"/>
            </a:lvl1pPr>
          </a:lstStyle>
          <a:p>
            <a:pPr lvl="0"/>
            <a:endParaRPr lang="en-US"/>
          </a:p>
        </p:txBody>
      </p:sp>
    </p:spTree>
    <p:extLst>
      <p:ext uri="{BB962C8B-B14F-4D97-AF65-F5344CB8AC3E}">
        <p14:creationId xmlns:p14="http://schemas.microsoft.com/office/powerpoint/2010/main" val="2753926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DA258A5-269A-1F41-903E-CB92DF61232F}" type="datetimeFigureOut">
              <a:rPr lang="en-SI" smtClean="0"/>
              <a:t>11/14/2023</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29731298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DA258A5-269A-1F41-903E-CB92DF61232F}" type="datetimeFigureOut">
              <a:rPr lang="en-SI" smtClean="0"/>
              <a:t>11/14/2023</a:t>
            </a:fld>
            <a:endParaRPr lang="en-SI"/>
          </a:p>
        </p:txBody>
      </p:sp>
      <p:sp>
        <p:nvSpPr>
          <p:cNvPr id="5" name="Footer Placeholder 4"/>
          <p:cNvSpPr>
            <a:spLocks noGrp="1"/>
          </p:cNvSpPr>
          <p:nvPr>
            <p:ph type="ftr" sz="quarter" idx="11"/>
          </p:nvPr>
        </p:nvSpPr>
        <p:spPr/>
        <p:txBody>
          <a:bodyPr/>
          <a:lstStyle/>
          <a:p>
            <a:endParaRPr lang="en-SI"/>
          </a:p>
        </p:txBody>
      </p:sp>
      <p:sp>
        <p:nvSpPr>
          <p:cNvPr id="6" name="Slide Number Placeholder 5"/>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39250768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DA258A5-269A-1F41-903E-CB92DF61232F}" type="datetimeFigureOut">
              <a:rPr lang="en-SI" smtClean="0"/>
              <a:t>11/14/2023</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369809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DA258A5-269A-1F41-903E-CB92DF61232F}" type="datetimeFigureOut">
              <a:rPr lang="en-SI" smtClean="0"/>
              <a:t>11/14/2023</a:t>
            </a:fld>
            <a:endParaRPr lang="en-SI"/>
          </a:p>
        </p:txBody>
      </p:sp>
      <p:sp>
        <p:nvSpPr>
          <p:cNvPr id="8" name="Footer Placeholder 7"/>
          <p:cNvSpPr>
            <a:spLocks noGrp="1"/>
          </p:cNvSpPr>
          <p:nvPr>
            <p:ph type="ftr" sz="quarter" idx="11"/>
          </p:nvPr>
        </p:nvSpPr>
        <p:spPr/>
        <p:txBody>
          <a:bodyPr/>
          <a:lstStyle/>
          <a:p>
            <a:endParaRPr lang="en-SI"/>
          </a:p>
        </p:txBody>
      </p:sp>
      <p:sp>
        <p:nvSpPr>
          <p:cNvPr id="9" name="Slide Number Placeholder 8"/>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15278115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DA258A5-269A-1F41-903E-CB92DF61232F}" type="datetimeFigureOut">
              <a:rPr lang="en-SI" smtClean="0"/>
              <a:t>11/14/2023</a:t>
            </a:fld>
            <a:endParaRPr lang="en-SI"/>
          </a:p>
        </p:txBody>
      </p:sp>
      <p:sp>
        <p:nvSpPr>
          <p:cNvPr id="4" name="Footer Placeholder 3"/>
          <p:cNvSpPr>
            <a:spLocks noGrp="1"/>
          </p:cNvSpPr>
          <p:nvPr>
            <p:ph type="ftr" sz="quarter" idx="11"/>
          </p:nvPr>
        </p:nvSpPr>
        <p:spPr/>
        <p:txBody>
          <a:bodyPr/>
          <a:lstStyle/>
          <a:p>
            <a:endParaRPr lang="en-SI"/>
          </a:p>
        </p:txBody>
      </p:sp>
      <p:sp>
        <p:nvSpPr>
          <p:cNvPr id="5" name="Slide Number Placeholder 4"/>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17861323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A258A5-269A-1F41-903E-CB92DF61232F}" type="datetimeFigureOut">
              <a:rPr lang="en-SI" smtClean="0"/>
              <a:t>11/14/2023</a:t>
            </a:fld>
            <a:endParaRPr lang="en-SI"/>
          </a:p>
        </p:txBody>
      </p:sp>
      <p:sp>
        <p:nvSpPr>
          <p:cNvPr id="3" name="Footer Placeholder 2"/>
          <p:cNvSpPr>
            <a:spLocks noGrp="1"/>
          </p:cNvSpPr>
          <p:nvPr>
            <p:ph type="ftr" sz="quarter" idx="11"/>
          </p:nvPr>
        </p:nvSpPr>
        <p:spPr/>
        <p:txBody>
          <a:bodyPr/>
          <a:lstStyle/>
          <a:p>
            <a:endParaRPr lang="en-SI"/>
          </a:p>
        </p:txBody>
      </p:sp>
      <p:sp>
        <p:nvSpPr>
          <p:cNvPr id="4" name="Slide Number Placeholder 3"/>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210526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DA258A5-269A-1F41-903E-CB92DF61232F}" type="datetimeFigureOut">
              <a:rPr lang="en-SI" smtClean="0"/>
              <a:t>11/14/2023</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1159311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EDA258A5-269A-1F41-903E-CB92DF61232F}" type="datetimeFigureOut">
              <a:rPr lang="en-SI" smtClean="0"/>
              <a:t>11/14/2023</a:t>
            </a:fld>
            <a:endParaRPr lang="en-SI"/>
          </a:p>
        </p:txBody>
      </p:sp>
      <p:sp>
        <p:nvSpPr>
          <p:cNvPr id="6" name="Footer Placeholder 5"/>
          <p:cNvSpPr>
            <a:spLocks noGrp="1"/>
          </p:cNvSpPr>
          <p:nvPr>
            <p:ph type="ftr" sz="quarter" idx="11"/>
          </p:nvPr>
        </p:nvSpPr>
        <p:spPr/>
        <p:txBody>
          <a:bodyPr/>
          <a:lstStyle/>
          <a:p>
            <a:endParaRPr lang="en-SI"/>
          </a:p>
        </p:txBody>
      </p:sp>
      <p:sp>
        <p:nvSpPr>
          <p:cNvPr id="7" name="Slide Number Placeholder 6"/>
          <p:cNvSpPr>
            <a:spLocks noGrp="1"/>
          </p:cNvSpPr>
          <p:nvPr>
            <p:ph type="sldNum" sz="quarter" idx="12"/>
          </p:nvPr>
        </p:nvSpPr>
        <p:spPr/>
        <p:txBody>
          <a:bodyPr/>
          <a:lstStyle/>
          <a:p>
            <a:fld id="{966A8E34-6A84-6243-A8FB-915788B38351}" type="slidenum">
              <a:rPr lang="en-SI" smtClean="0"/>
              <a:t>‹#›</a:t>
            </a:fld>
            <a:endParaRPr lang="en-SI"/>
          </a:p>
        </p:txBody>
      </p:sp>
    </p:spTree>
    <p:extLst>
      <p:ext uri="{BB962C8B-B14F-4D97-AF65-F5344CB8AC3E}">
        <p14:creationId xmlns:p14="http://schemas.microsoft.com/office/powerpoint/2010/main" val="38546480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DA258A5-269A-1F41-903E-CB92DF61232F}" type="datetimeFigureOut">
              <a:rPr lang="en-SI" smtClean="0"/>
              <a:t>11/14/2023</a:t>
            </a:fld>
            <a:endParaRPr lang="en-SI"/>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I"/>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6A8E34-6A84-6243-A8FB-915788B38351}" type="slidenum">
              <a:rPr lang="en-SI" smtClean="0"/>
              <a:t>‹#›</a:t>
            </a:fld>
            <a:endParaRPr lang="en-SI"/>
          </a:p>
        </p:txBody>
      </p:sp>
    </p:spTree>
    <p:extLst>
      <p:ext uri="{BB962C8B-B14F-4D97-AF65-F5344CB8AC3E}">
        <p14:creationId xmlns:p14="http://schemas.microsoft.com/office/powerpoint/2010/main" val="3519586269"/>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191486D-DDBF-F696-9507-AB763C2C6857}"/>
              </a:ext>
            </a:extLst>
          </p:cNvPr>
          <p:cNvPicPr>
            <a:picLocks noChangeAspect="1"/>
          </p:cNvPicPr>
          <p:nvPr/>
        </p:nvPicPr>
        <p:blipFill>
          <a:blip r:embed="rId2"/>
          <a:stretch>
            <a:fillRect/>
          </a:stretch>
        </p:blipFill>
        <p:spPr>
          <a:xfrm>
            <a:off x="0" y="1831809"/>
            <a:ext cx="4918697" cy="4672763"/>
          </a:xfrm>
          <a:prstGeom prst="rect">
            <a:avLst/>
          </a:prstGeom>
        </p:spPr>
      </p:pic>
      <p:sp>
        <p:nvSpPr>
          <p:cNvPr id="97" name="Полилиния 96"/>
          <p:cNvSpPr/>
          <p:nvPr/>
        </p:nvSpPr>
        <p:spPr>
          <a:xfrm rot="10800000" flipH="1" flipV="1">
            <a:off x="941" y="2666589"/>
            <a:ext cx="12190119" cy="4204580"/>
          </a:xfrm>
          <a:custGeom>
            <a:avLst/>
            <a:gdLst>
              <a:gd name="connsiteX0" fmla="*/ 908 w 6953"/>
              <a:gd name="connsiteY0" fmla="*/ 908 w 6953"/>
              <a:gd name="connsiteX1" fmla="*/ 908 w 6953"/>
              <a:gd name="connsiteY1" fmla="*/ 908 w 6953"/>
              <a:gd name="connsiteX2" fmla="*/ 908 w 6953"/>
              <a:gd name="connsiteY2" fmla="*/ 908 w 6953"/>
              <a:gd name="connsiteX3" fmla="*/ 908 w 6953"/>
              <a:gd name="connsiteY3" fmla="*/ 908 w 6953"/>
              <a:gd name="connsiteX4" fmla="*/ 908 w 6953"/>
              <a:gd name="connsiteY4" fmla="*/ 908 w 6953"/>
              <a:gd name="connsiteX5" fmla="*/ 908 w 6953"/>
              <a:gd name="connsiteY5" fmla="*/ 908 w 6953"/>
              <a:gd name="connsiteX6" fmla="*/ 908 w 6953"/>
              <a:gd name="connsiteY6" fmla="*/ 908 w 6953"/>
              <a:gd name="connsiteX7" fmla="*/ 908 w 6953"/>
              <a:gd name="connsiteY7" fmla="*/ 908 w 6953"/>
              <a:gd name="connsiteX8" fmla="*/ 908 w 6953"/>
              <a:gd name="connsiteY8" fmla="*/ 908 w 6953"/>
              <a:gd name="connsiteX9" fmla="*/ 908 w 6953"/>
              <a:gd name="connsiteY9" fmla="*/ 908 w 6953"/>
              <a:gd name="connsiteX10" fmla="*/ 908 w 6953"/>
              <a:gd name="connsiteY10" fmla="*/ 908 w 6953"/>
              <a:gd name="connsiteX11" fmla="*/ 908 w 6953"/>
              <a:gd name="connsiteY11" fmla="*/ 908 w 6953"/>
              <a:gd name="connsiteX12" fmla="*/ 908 w 6953"/>
              <a:gd name="connsiteY12" fmla="*/ 908 w 6953"/>
              <a:gd name="connsiteX13" fmla="*/ 908 w 6953"/>
              <a:gd name="connsiteY13" fmla="*/ 908 w 6953"/>
              <a:gd name="connsiteX14" fmla="*/ 908 w 6953"/>
              <a:gd name="connsiteY14" fmla="*/ 908 w 6953"/>
              <a:gd name="connsiteX15" fmla="*/ 908 w 6953"/>
              <a:gd name="connsiteY15" fmla="*/ 908 w 6953"/>
              <a:gd name="connsiteX16" fmla="*/ 908 w 6953"/>
              <a:gd name="connsiteY16" fmla="*/ 908 w 6953"/>
              <a:gd name="connsiteX17" fmla="*/ 908 w 6953"/>
              <a:gd name="connsiteY17" fmla="*/ 908 w 6953"/>
              <a:gd name="connsiteX18" fmla="*/ 908 w 6953"/>
              <a:gd name="connsiteY18" fmla="*/ 908 w 6953"/>
              <a:gd name="connsiteX19" fmla="*/ 908 w 6953"/>
              <a:gd name="connsiteY19" fmla="*/ 908 w 6953"/>
              <a:gd name="connsiteX20" fmla="*/ 908 w 6953"/>
              <a:gd name="connsiteY20" fmla="*/ 908 w 6953"/>
              <a:gd name="connsiteX21" fmla="*/ 908 w 6953"/>
              <a:gd name="connsiteY21" fmla="*/ 908 w 6953"/>
              <a:gd name="connsiteX22" fmla="*/ 908 w 6953"/>
              <a:gd name="connsiteY22" fmla="*/ 908 w 6953"/>
              <a:gd name="connsiteX23" fmla="*/ 908 w 6953"/>
              <a:gd name="connsiteY23" fmla="*/ 908 w 6953"/>
              <a:gd name="connsiteX24" fmla="*/ 908 w 6953"/>
              <a:gd name="connsiteY24" fmla="*/ 908 w 6953"/>
              <a:gd name="connsiteX25" fmla="*/ 908 w 6953"/>
              <a:gd name="connsiteY25" fmla="*/ 908 w 6953"/>
              <a:gd name="connsiteX26" fmla="*/ 908 w 6953"/>
              <a:gd name="connsiteY26" fmla="*/ 908 w 6953"/>
              <a:gd name="connsiteX27" fmla="*/ 908 w 6953"/>
              <a:gd name="connsiteY27" fmla="*/ 908 w 6953"/>
              <a:gd name="connsiteX28" fmla="*/ 908 w 6953"/>
              <a:gd name="connsiteY28" fmla="*/ 908 w 6953"/>
              <a:gd name="connsiteX29" fmla="*/ 908 w 6953"/>
              <a:gd name="connsiteY29" fmla="*/ 908 w 6953"/>
              <a:gd name="connsiteX30" fmla="*/ 908 w 6953"/>
              <a:gd name="connsiteY30" fmla="*/ 908 w 6953"/>
              <a:gd name="connsiteX31" fmla="*/ 908 w 6953"/>
              <a:gd name="connsiteY31" fmla="*/ 908 w 6953"/>
              <a:gd name="connsiteX32" fmla="*/ 908 w 6953"/>
              <a:gd name="connsiteY32" fmla="*/ 908 w 6953"/>
              <a:gd name="connsiteX33" fmla="*/ 908 w 6953"/>
              <a:gd name="connsiteY33" fmla="*/ 908 w 6953"/>
              <a:gd name="connsiteX34" fmla="*/ 908 w 6953"/>
              <a:gd name="connsiteY34" fmla="*/ 908 w 6953"/>
              <a:gd name="connsiteX35" fmla="*/ 908 w 6953"/>
              <a:gd name="connsiteY35" fmla="*/ 908 w 6953"/>
              <a:gd name="connsiteX36" fmla="*/ 908 w 6953"/>
              <a:gd name="connsiteY36" fmla="*/ 908 w 6953"/>
              <a:gd name="connsiteX37" fmla="*/ 908 w 6953"/>
              <a:gd name="connsiteY37" fmla="*/ 908 w 6953"/>
              <a:gd name="connsiteX38" fmla="*/ 908 w 6953"/>
              <a:gd name="connsiteY38" fmla="*/ 908 w 6953"/>
              <a:gd name="connsiteX39" fmla="*/ 908 w 6953"/>
              <a:gd name="connsiteY39" fmla="*/ 908 w 6953"/>
              <a:gd name="connsiteX40" fmla="*/ 908 w 6953"/>
              <a:gd name="connsiteY40" fmla="*/ 908 w 6953"/>
              <a:gd name="connsiteX41" fmla="*/ 908 w 6953"/>
              <a:gd name="connsiteY41" fmla="*/ 908 w 6953"/>
              <a:gd name="connsiteX42" fmla="*/ 908 w 6953"/>
              <a:gd name="connsiteY42" fmla="*/ 908 w 6953"/>
              <a:gd name="connsiteX43" fmla="*/ 908 w 6953"/>
              <a:gd name="connsiteY43" fmla="*/ 908 w 6953"/>
              <a:gd name="connsiteX44" fmla="*/ 908 w 6953"/>
              <a:gd name="connsiteY44" fmla="*/ 908 w 6953"/>
              <a:gd name="connsiteX45" fmla="*/ 908 w 6953"/>
              <a:gd name="connsiteY45" fmla="*/ 908 w 6953"/>
              <a:gd name="connsiteX46" fmla="*/ 908 w 6953"/>
              <a:gd name="connsiteY46" fmla="*/ 908 w 6953"/>
              <a:gd name="connsiteX47" fmla="*/ 908 w 6953"/>
              <a:gd name="connsiteY47" fmla="*/ 908 w 6953"/>
              <a:gd name="connsiteX48" fmla="*/ 908 w 6953"/>
              <a:gd name="connsiteY48" fmla="*/ 908 w 6953"/>
              <a:gd name="connsiteX49" fmla="*/ 908 w 6953"/>
              <a:gd name="connsiteY49" fmla="*/ 908 w 6953"/>
              <a:gd name="connsiteX50" fmla="*/ 908 w 6953"/>
              <a:gd name="connsiteY50" fmla="*/ 908 w 6953"/>
              <a:gd name="connsiteX51" fmla="*/ 908 w 6953"/>
              <a:gd name="connsiteY51" fmla="*/ 908 w 6953"/>
              <a:gd name="connsiteX52" fmla="*/ 908 w 6953"/>
              <a:gd name="connsiteY52" fmla="*/ 908 w 6953"/>
              <a:gd name="connsiteX53" fmla="*/ 908 w 6953"/>
              <a:gd name="connsiteY53" fmla="*/ 908 w 6953"/>
              <a:gd name="connsiteX54" fmla="*/ 908 w 6953"/>
              <a:gd name="connsiteY54" fmla="*/ 908 w 6953"/>
              <a:gd name="connsiteX55" fmla="*/ 908 w 6953"/>
              <a:gd name="connsiteY55" fmla="*/ 908 w 6953"/>
              <a:gd name="connsiteX56" fmla="*/ 908 w 6953"/>
              <a:gd name="connsiteY56" fmla="*/ 908 w 6953"/>
              <a:gd name="connsiteX57" fmla="*/ 908 w 6953"/>
              <a:gd name="connsiteY57" fmla="*/ 908 w 6953"/>
              <a:gd name="connsiteX58" fmla="*/ 908 w 6953"/>
              <a:gd name="connsiteY58" fmla="*/ 908 w 6953"/>
              <a:gd name="connsiteX59" fmla="*/ 908 w 6953"/>
              <a:gd name="connsiteY59" fmla="*/ 908 w 6953"/>
              <a:gd name="connsiteX60" fmla="*/ 908 w 6953"/>
              <a:gd name="connsiteY60" fmla="*/ 908 w 6953"/>
              <a:gd name="connsiteX61" fmla="*/ 908 w 6953"/>
              <a:gd name="connsiteY61" fmla="*/ 908 w 6953"/>
              <a:gd name="connsiteX62" fmla="*/ 908 w 6953"/>
              <a:gd name="connsiteY62" fmla="*/ 908 w 6953"/>
              <a:gd name="connsiteX63" fmla="*/ 908 w 6953"/>
              <a:gd name="connsiteY63" fmla="*/ 908 w 6953"/>
              <a:gd name="connsiteX64" fmla="*/ 908 w 6953"/>
              <a:gd name="connsiteY64" fmla="*/ 908 w 6953"/>
              <a:gd name="connsiteX65" fmla="*/ 908 w 6953"/>
              <a:gd name="connsiteY65" fmla="*/ 908 w 6953"/>
              <a:gd name="connsiteX66" fmla="*/ 908 w 6953"/>
              <a:gd name="connsiteY66" fmla="*/ 908 w 6953"/>
              <a:gd name="connsiteX67" fmla="*/ 908 w 6953"/>
              <a:gd name="connsiteY67" fmla="*/ 908 w 6953"/>
              <a:gd name="connsiteX68" fmla="*/ 908 w 6953"/>
              <a:gd name="connsiteY68" fmla="*/ 908 w 6953"/>
              <a:gd name="connsiteX69" fmla="*/ 908 w 6953"/>
              <a:gd name="connsiteY69" fmla="*/ 908 w 6953"/>
              <a:gd name="connsiteX70" fmla="*/ 908 w 6953"/>
              <a:gd name="connsiteY70" fmla="*/ 908 w 6953"/>
              <a:gd name="connsiteX71" fmla="*/ 908 w 6953"/>
              <a:gd name="connsiteY71" fmla="*/ 908 w 6953"/>
              <a:gd name="connsiteX72" fmla="*/ 908 w 6953"/>
              <a:gd name="connsiteY72" fmla="*/ 908 w 6953"/>
              <a:gd name="connsiteX73" fmla="*/ 908 w 6953"/>
              <a:gd name="connsiteY73" fmla="*/ 908 w 6953"/>
              <a:gd name="connsiteX74" fmla="*/ 908 w 6953"/>
              <a:gd name="connsiteY74" fmla="*/ 908 w 6953"/>
              <a:gd name="connsiteX75" fmla="*/ 908 w 6953"/>
              <a:gd name="connsiteY75" fmla="*/ 908 w 6953"/>
              <a:gd name="connsiteX76" fmla="*/ 908 w 6953"/>
              <a:gd name="connsiteY76" fmla="*/ 908 w 6953"/>
              <a:gd name="connsiteX77" fmla="*/ 908 w 6953"/>
              <a:gd name="connsiteY77" fmla="*/ 908 w 6953"/>
              <a:gd name="connsiteX78" fmla="*/ 908 w 6953"/>
              <a:gd name="connsiteY78" fmla="*/ 908 w 6953"/>
              <a:gd name="connsiteX79" fmla="*/ 908 w 6953"/>
              <a:gd name="connsiteY79" fmla="*/ 908 w 6953"/>
              <a:gd name="connsiteX80" fmla="*/ 908 w 6953"/>
              <a:gd name="connsiteY80" fmla="*/ 908 w 6953"/>
              <a:gd name="connsiteX81" fmla="*/ 908 w 6953"/>
              <a:gd name="connsiteY81" fmla="*/ 908 w 6953"/>
              <a:gd name="connsiteX82" fmla="*/ 908 w 6953"/>
              <a:gd name="connsiteY82" fmla="*/ 908 w 6953"/>
              <a:gd name="connsiteX83" fmla="*/ 908 w 6953"/>
              <a:gd name="connsiteY83" fmla="*/ 908 w 6953"/>
              <a:gd name="connsiteX84" fmla="*/ 908 w 6953"/>
              <a:gd name="connsiteY84" fmla="*/ 908 w 6953"/>
              <a:gd name="connsiteX85" fmla="*/ 908 w 6953"/>
              <a:gd name="connsiteY85" fmla="*/ 908 w 6953"/>
              <a:gd name="connsiteX86" fmla="*/ 908 w 6953"/>
              <a:gd name="connsiteY86" fmla="*/ 908 w 6953"/>
              <a:gd name="connsiteX87" fmla="*/ 908 w 6953"/>
              <a:gd name="connsiteY87" fmla="*/ 908 w 6953"/>
              <a:gd name="connsiteX88" fmla="*/ 908 w 6953"/>
              <a:gd name="connsiteY88" fmla="*/ 908 w 6953"/>
              <a:gd name="connsiteX89" fmla="*/ 908 w 6953"/>
              <a:gd name="connsiteY89" fmla="*/ 908 w 6953"/>
              <a:gd name="connsiteX90" fmla="*/ 908 w 6953"/>
              <a:gd name="connsiteY90" fmla="*/ 908 w 6953"/>
              <a:gd name="connsiteX91" fmla="*/ 908 w 6953"/>
              <a:gd name="connsiteY91" fmla="*/ 908 w 6953"/>
              <a:gd name="connsiteX92" fmla="*/ 908 w 6953"/>
              <a:gd name="connsiteY92" fmla="*/ 908 w 6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18288000" h="7216054">
                <a:moveTo>
                  <a:pt x="18288000" y="0"/>
                </a:moveTo>
                <a:lnTo>
                  <a:pt x="18287998" y="7216054"/>
                </a:lnTo>
                <a:lnTo>
                  <a:pt x="1" y="7216054"/>
                </a:lnTo>
                <a:lnTo>
                  <a:pt x="0" y="5074525"/>
                </a:lnTo>
                <a:lnTo>
                  <a:pt x="72526" y="5081080"/>
                </a:lnTo>
                <a:lnTo>
                  <a:pt x="264555" y="5099401"/>
                </a:lnTo>
                <a:lnTo>
                  <a:pt x="654291" y="5146191"/>
                </a:lnTo>
                <a:lnTo>
                  <a:pt x="1042682" y="5198064"/>
                </a:lnTo>
                <a:lnTo>
                  <a:pt x="1433647" y="5249205"/>
                </a:lnTo>
                <a:lnTo>
                  <a:pt x="1823380" y="5295995"/>
                </a:lnTo>
                <a:lnTo>
                  <a:pt x="2018607" y="5315758"/>
                </a:lnTo>
                <a:lnTo>
                  <a:pt x="2210641" y="5334076"/>
                </a:lnTo>
                <a:lnTo>
                  <a:pt x="2401431" y="5348047"/>
                </a:lnTo>
                <a:lnTo>
                  <a:pt x="2590985" y="5357665"/>
                </a:lnTo>
                <a:lnTo>
                  <a:pt x="2781270" y="5360019"/>
                </a:lnTo>
                <a:lnTo>
                  <a:pt x="2968350" y="5360932"/>
                </a:lnTo>
                <a:lnTo>
                  <a:pt x="3156155" y="5354583"/>
                </a:lnTo>
                <a:lnTo>
                  <a:pt x="3339524" y="5342442"/>
                </a:lnTo>
                <a:lnTo>
                  <a:pt x="3523003" y="5320860"/>
                </a:lnTo>
                <a:lnTo>
                  <a:pt x="3700082" y="5296398"/>
                </a:lnTo>
                <a:lnTo>
                  <a:pt x="3878612" y="5257408"/>
                </a:lnTo>
                <a:lnTo>
                  <a:pt x="4052702" y="5212625"/>
                </a:lnTo>
                <a:lnTo>
                  <a:pt x="4226901" y="5158406"/>
                </a:lnTo>
                <a:lnTo>
                  <a:pt x="4396668" y="5098389"/>
                </a:lnTo>
                <a:lnTo>
                  <a:pt x="4565292" y="5024587"/>
                </a:lnTo>
                <a:lnTo>
                  <a:pt x="4727528" y="4947898"/>
                </a:lnTo>
                <a:lnTo>
                  <a:pt x="4892447" y="4861039"/>
                </a:lnTo>
                <a:lnTo>
                  <a:pt x="5052933" y="4768386"/>
                </a:lnTo>
                <a:lnTo>
                  <a:pt x="5214145" y="4668466"/>
                </a:lnTo>
                <a:lnTo>
                  <a:pt x="5372155" y="4567110"/>
                </a:lnTo>
                <a:lnTo>
                  <a:pt x="5530891" y="4458489"/>
                </a:lnTo>
                <a:lnTo>
                  <a:pt x="5683226" y="4346983"/>
                </a:lnTo>
                <a:lnTo>
                  <a:pt x="5839487" y="4229660"/>
                </a:lnTo>
                <a:lnTo>
                  <a:pt x="5992552" y="4110891"/>
                </a:lnTo>
                <a:lnTo>
                  <a:pt x="6299399" y="3866099"/>
                </a:lnTo>
                <a:lnTo>
                  <a:pt x="6602430" y="3617686"/>
                </a:lnTo>
                <a:lnTo>
                  <a:pt x="6908045" y="3368538"/>
                </a:lnTo>
                <a:lnTo>
                  <a:pt x="7214890" y="3123745"/>
                </a:lnTo>
                <a:lnTo>
                  <a:pt x="7371153" y="3006420"/>
                </a:lnTo>
                <a:lnTo>
                  <a:pt x="7524830" y="2889831"/>
                </a:lnTo>
                <a:lnTo>
                  <a:pt x="7679130" y="2775417"/>
                </a:lnTo>
                <a:lnTo>
                  <a:pt x="7835286" y="2667530"/>
                </a:lnTo>
                <a:lnTo>
                  <a:pt x="7995878" y="2565436"/>
                </a:lnTo>
                <a:lnTo>
                  <a:pt x="8154505" y="2466253"/>
                </a:lnTo>
                <a:lnTo>
                  <a:pt x="8318191" y="2375041"/>
                </a:lnTo>
                <a:lnTo>
                  <a:pt x="8479908" y="2286740"/>
                </a:lnTo>
                <a:lnTo>
                  <a:pt x="8647305" y="2208581"/>
                </a:lnTo>
                <a:lnTo>
                  <a:pt x="8812013" y="2140598"/>
                </a:lnTo>
                <a:lnTo>
                  <a:pt x="8983119" y="2075497"/>
                </a:lnTo>
                <a:lnTo>
                  <a:pt x="9154737" y="2022011"/>
                </a:lnTo>
                <a:lnTo>
                  <a:pt x="9331412" y="1976493"/>
                </a:lnTo>
                <a:lnTo>
                  <a:pt x="9508594" y="1942594"/>
                </a:lnTo>
                <a:lnTo>
                  <a:pt x="9689598" y="1912306"/>
                </a:lnTo>
                <a:lnTo>
                  <a:pt x="9867913" y="1892196"/>
                </a:lnTo>
                <a:lnTo>
                  <a:pt x="10054483" y="1881496"/>
                </a:lnTo>
                <a:lnTo>
                  <a:pt x="10239089" y="1873704"/>
                </a:lnTo>
                <a:lnTo>
                  <a:pt x="10428752" y="1873884"/>
                </a:lnTo>
                <a:lnTo>
                  <a:pt x="10616452" y="1876973"/>
                </a:lnTo>
                <a:lnTo>
                  <a:pt x="10808589" y="1885857"/>
                </a:lnTo>
                <a:lnTo>
                  <a:pt x="10997418" y="1902734"/>
                </a:lnTo>
                <a:lnTo>
                  <a:pt x="11192028" y="1920323"/>
                </a:lnTo>
                <a:lnTo>
                  <a:pt x="11384058" y="1938644"/>
                </a:lnTo>
                <a:lnTo>
                  <a:pt x="11773791" y="1985433"/>
                </a:lnTo>
                <a:lnTo>
                  <a:pt x="12162180" y="2037306"/>
                </a:lnTo>
                <a:lnTo>
                  <a:pt x="12553149" y="2088447"/>
                </a:lnTo>
                <a:lnTo>
                  <a:pt x="12942882" y="2135236"/>
                </a:lnTo>
                <a:lnTo>
                  <a:pt x="13138109" y="2155000"/>
                </a:lnTo>
                <a:lnTo>
                  <a:pt x="13330142" y="2173320"/>
                </a:lnTo>
                <a:lnTo>
                  <a:pt x="13520935" y="2187290"/>
                </a:lnTo>
                <a:lnTo>
                  <a:pt x="13710490" y="2196909"/>
                </a:lnTo>
                <a:lnTo>
                  <a:pt x="13900770" y="2199265"/>
                </a:lnTo>
                <a:lnTo>
                  <a:pt x="14087853" y="2200175"/>
                </a:lnTo>
                <a:lnTo>
                  <a:pt x="14275657" y="2193827"/>
                </a:lnTo>
                <a:lnTo>
                  <a:pt x="14459028" y="2181684"/>
                </a:lnTo>
                <a:lnTo>
                  <a:pt x="14642504" y="2160104"/>
                </a:lnTo>
                <a:lnTo>
                  <a:pt x="14819586" y="2135639"/>
                </a:lnTo>
                <a:lnTo>
                  <a:pt x="14998114" y="2096651"/>
                </a:lnTo>
                <a:lnTo>
                  <a:pt x="15172203" y="2051866"/>
                </a:lnTo>
                <a:lnTo>
                  <a:pt x="15346401" y="1997649"/>
                </a:lnTo>
                <a:lnTo>
                  <a:pt x="15516167" y="1937634"/>
                </a:lnTo>
                <a:lnTo>
                  <a:pt x="15684796" y="1863828"/>
                </a:lnTo>
                <a:lnTo>
                  <a:pt x="15847031" y="1787139"/>
                </a:lnTo>
                <a:lnTo>
                  <a:pt x="16011951" y="1700281"/>
                </a:lnTo>
                <a:lnTo>
                  <a:pt x="16172436" y="1607626"/>
                </a:lnTo>
                <a:lnTo>
                  <a:pt x="16333646" y="1507709"/>
                </a:lnTo>
                <a:lnTo>
                  <a:pt x="16491658" y="1406351"/>
                </a:lnTo>
                <a:lnTo>
                  <a:pt x="16650392" y="1297731"/>
                </a:lnTo>
                <a:lnTo>
                  <a:pt x="16802730" y="1186225"/>
                </a:lnTo>
                <a:lnTo>
                  <a:pt x="16958988" y="1068901"/>
                </a:lnTo>
                <a:lnTo>
                  <a:pt x="17112052" y="950135"/>
                </a:lnTo>
                <a:lnTo>
                  <a:pt x="17418900" y="705341"/>
                </a:lnTo>
                <a:lnTo>
                  <a:pt x="17721934" y="456927"/>
                </a:lnTo>
                <a:lnTo>
                  <a:pt x="18027548" y="207781"/>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TextBox 79"/>
          <p:cNvSpPr txBox="1"/>
          <p:nvPr/>
        </p:nvSpPr>
        <p:spPr>
          <a:xfrm>
            <a:off x="222718" y="217480"/>
            <a:ext cx="8140320" cy="1569660"/>
          </a:xfrm>
          <a:prstGeom prst="rect">
            <a:avLst/>
          </a:prstGeom>
          <a:noFill/>
        </p:spPr>
        <p:txBody>
          <a:bodyPr wrap="square" rtlCol="0">
            <a:spAutoFit/>
          </a:bodyPr>
          <a:lstStyle/>
          <a:p>
            <a:r>
              <a:rPr lang="sl-SI" sz="4800" b="1" dirty="0">
                <a:effectLst/>
                <a:latin typeface="Palatino Linotype" panose="02040502050505030304" pitchFamily="18" charset="0"/>
                <a:ea typeface="Times New Roman" panose="02020603050405020304" pitchFamily="18" charset="0"/>
              </a:rPr>
              <a:t>Ključni problemi lokalne skupnosti</a:t>
            </a:r>
            <a:endParaRPr lang="ru-RU" sz="4800" dirty="0">
              <a:latin typeface="Roboto Black" panose="02000000000000000000" pitchFamily="2" charset="0"/>
              <a:ea typeface="Roboto Black" panose="02000000000000000000" pitchFamily="2" charset="0"/>
              <a:cs typeface="Open Sans Light" panose="020B0306030504020204" pitchFamily="34" charset="0"/>
            </a:endParaRPr>
          </a:p>
        </p:txBody>
      </p:sp>
      <p:graphicFrame>
        <p:nvGraphicFramePr>
          <p:cNvPr id="89" name="Таблица 88"/>
          <p:cNvGraphicFramePr>
            <a:graphicFrameLocks noGrp="1"/>
          </p:cNvGraphicFramePr>
          <p:nvPr>
            <p:extLst>
              <p:ext uri="{D42A27DB-BD31-4B8C-83A1-F6EECF244321}">
                <p14:modId xmlns:p14="http://schemas.microsoft.com/office/powerpoint/2010/main" val="2958835077"/>
              </p:ext>
            </p:extLst>
          </p:nvPr>
        </p:nvGraphicFramePr>
        <p:xfrm>
          <a:off x="4292878" y="1608974"/>
          <a:ext cx="2380509" cy="4475870"/>
        </p:xfrm>
        <a:graphic>
          <a:graphicData uri="http://schemas.openxmlformats.org/drawingml/2006/table">
            <a:tbl>
              <a:tblPr firstRow="1" bandRow="1">
                <a:effectLst>
                  <a:outerShdw blurRad="520700" sx="102000" sy="102000" algn="ctr" rotWithShape="0">
                    <a:prstClr val="black">
                      <a:alpha val="23000"/>
                    </a:prstClr>
                  </a:outerShdw>
                </a:effectLst>
                <a:tableStyleId>{2D5ABB26-0587-4C30-8999-92F81FD0307C}</a:tableStyleId>
              </a:tblPr>
              <a:tblGrid>
                <a:gridCol w="2380509">
                  <a:extLst>
                    <a:ext uri="{9D8B030D-6E8A-4147-A177-3AD203B41FA5}">
                      <a16:colId xmlns:a16="http://schemas.microsoft.com/office/drawing/2014/main" val="2481577866"/>
                    </a:ext>
                  </a:extLst>
                </a:gridCol>
              </a:tblGrid>
              <a:tr h="1106751">
                <a:tc>
                  <a:txBody>
                    <a:bodyPr/>
                    <a:lstStyle/>
                    <a:p>
                      <a:pPr algn="ctr"/>
                      <a:endParaRPr lang="en-US" sz="2000" b="1" baseline="0" dirty="0">
                        <a:solidFill>
                          <a:schemeClr val="bg1"/>
                        </a:solidFill>
                        <a:latin typeface="Roboto Black" panose="02000000000000000000" pitchFamily="2" charset="0"/>
                        <a:ea typeface="Roboto Black" panose="02000000000000000000" pitchFamily="2" charset="0"/>
                        <a:cs typeface="Open Sans Extrabold" panose="020B0906030804020204" pitchFamily="34" charset="0"/>
                      </a:endParaRPr>
                    </a:p>
                    <a:p>
                      <a:pPr algn="ctr"/>
                      <a:r>
                        <a:rPr lang="sl-SI" sz="2000" b="1" dirty="0">
                          <a:solidFill>
                            <a:schemeClr val="bg1"/>
                          </a:solidFill>
                        </a:rPr>
                        <a:t>OŠKODOVANE OBČINE</a:t>
                      </a:r>
                      <a:endParaRPr lang="ru-RU" sz="2000" b="1" dirty="0">
                        <a:solidFill>
                          <a:schemeClr val="bg1"/>
                        </a:solidFill>
                        <a:latin typeface="Roboto Black" panose="02000000000000000000" pitchFamily="2" charset="0"/>
                        <a:ea typeface="Roboto Black" panose="02000000000000000000" pitchFamily="2" charset="0"/>
                        <a:cs typeface="Open Sans Extrabold" panose="020B0906030804020204" pitchFamily="34" charset="0"/>
                      </a:endParaRPr>
                    </a:p>
                  </a:txBody>
                  <a:tcPr marL="69990" marR="69990" marT="34995" marB="34995" anchor="ctr">
                    <a:solidFill>
                      <a:srgbClr val="0070C0"/>
                    </a:solidFill>
                  </a:tcPr>
                </a:tc>
                <a:extLst>
                  <a:ext uri="{0D108BD9-81ED-4DB2-BD59-A6C34878D82A}">
                    <a16:rowId xmlns:a16="http://schemas.microsoft.com/office/drawing/2014/main" val="983420419"/>
                  </a:ext>
                </a:extLst>
              </a:tr>
              <a:tr h="1909683">
                <a:tc>
                  <a:txBody>
                    <a:bodyPr/>
                    <a:lstStyle/>
                    <a:p>
                      <a:pPr lvl="0" algn="ctr" defTabSz="1066800">
                        <a:lnSpc>
                          <a:spcPct val="90000"/>
                        </a:lnSpc>
                        <a:spcBef>
                          <a:spcPct val="0"/>
                        </a:spcBef>
                        <a:spcAft>
                          <a:spcPct val="35000"/>
                        </a:spcAft>
                      </a:pPr>
                      <a:r>
                        <a:rPr lang="sl-SI" sz="1300" dirty="0">
                          <a:solidFill>
                            <a:schemeClr val="bg1"/>
                          </a:solidFill>
                        </a:rPr>
                        <a:t>Skupno oškodovanih občin</a:t>
                      </a:r>
                    </a:p>
                    <a:p>
                      <a:pPr lvl="0" algn="ctr" defTabSz="1066800">
                        <a:lnSpc>
                          <a:spcPct val="90000"/>
                        </a:lnSpc>
                        <a:spcBef>
                          <a:spcPct val="0"/>
                        </a:spcBef>
                        <a:spcAft>
                          <a:spcPct val="35000"/>
                        </a:spcAft>
                      </a:pPr>
                      <a:endParaRPr lang="sl-SI" sz="900" b="1" u="sng" dirty="0">
                        <a:solidFill>
                          <a:schemeClr val="bg1"/>
                        </a:solidFill>
                      </a:endParaRPr>
                    </a:p>
                    <a:p>
                      <a:pPr lvl="0" algn="ctr" defTabSz="1066800" rtl="0">
                        <a:lnSpc>
                          <a:spcPct val="90000"/>
                        </a:lnSpc>
                        <a:spcBef>
                          <a:spcPct val="0"/>
                        </a:spcBef>
                        <a:spcAft>
                          <a:spcPct val="35000"/>
                        </a:spcAft>
                      </a:pPr>
                      <a:r>
                        <a:rPr lang="sl-SI" sz="2700" b="1" dirty="0">
                          <a:solidFill>
                            <a:schemeClr val="bg1"/>
                          </a:solidFill>
                        </a:rPr>
                        <a:t>183</a:t>
                      </a:r>
                      <a:br>
                        <a:rPr lang="sl-SI" sz="1300" dirty="0">
                          <a:solidFill>
                            <a:schemeClr val="bg1"/>
                          </a:solidFill>
                        </a:rPr>
                      </a:br>
                      <a:br>
                        <a:rPr lang="sl-SI" sz="1600" dirty="0">
                          <a:solidFill>
                            <a:schemeClr val="bg1"/>
                          </a:solidFill>
                        </a:rPr>
                      </a:br>
                      <a:r>
                        <a:rPr lang="sl-SI" sz="1300" dirty="0">
                          <a:solidFill>
                            <a:schemeClr val="bg1"/>
                          </a:solidFill>
                        </a:rPr>
                        <a:t>(poplave avgust 2023)</a:t>
                      </a:r>
                      <a:endParaRPr lang="sl-SI" sz="1300" kern="1200" dirty="0">
                        <a:solidFill>
                          <a:schemeClr val="bg1"/>
                        </a:solidFill>
                      </a:endParaRPr>
                    </a:p>
                  </a:txBody>
                  <a:tcPr marL="69990" marR="69990" marT="34995" marB="34995" anchor="ctr">
                    <a:solidFill>
                      <a:srgbClr val="0070C0"/>
                    </a:solidFill>
                  </a:tcPr>
                </a:tc>
                <a:extLst>
                  <a:ext uri="{0D108BD9-81ED-4DB2-BD59-A6C34878D82A}">
                    <a16:rowId xmlns:a16="http://schemas.microsoft.com/office/drawing/2014/main" val="3883246291"/>
                  </a:ext>
                </a:extLst>
              </a:tr>
              <a:tr h="364859">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Open Sans Light" panose="020B0306030504020204" pitchFamily="34" charset="0"/>
                      </a:endParaRPr>
                    </a:p>
                  </a:txBody>
                  <a:tcPr marL="69990" marR="69990" marT="34995" marB="34995" anchor="ctr">
                    <a:solidFill>
                      <a:srgbClr val="0070C0"/>
                    </a:solidFill>
                  </a:tcPr>
                </a:tc>
                <a:extLst>
                  <a:ext uri="{0D108BD9-81ED-4DB2-BD59-A6C34878D82A}">
                    <a16:rowId xmlns:a16="http://schemas.microsoft.com/office/drawing/2014/main" val="3502607855"/>
                  </a:ext>
                </a:extLst>
              </a:tr>
              <a:tr h="364859">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Open Sans Light" panose="020B0306030504020204" pitchFamily="34" charset="0"/>
                      </a:endParaRPr>
                    </a:p>
                  </a:txBody>
                  <a:tcPr marL="69990" marR="69990" marT="34995" marB="34995" anchor="ctr">
                    <a:solidFill>
                      <a:srgbClr val="0070C0"/>
                    </a:solidFill>
                  </a:tcPr>
                </a:tc>
                <a:extLst>
                  <a:ext uri="{0D108BD9-81ED-4DB2-BD59-A6C34878D82A}">
                    <a16:rowId xmlns:a16="http://schemas.microsoft.com/office/drawing/2014/main" val="3557125802"/>
                  </a:ext>
                </a:extLst>
              </a:tr>
              <a:tr h="364859">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Open Sans Light" panose="020B0306030504020204" pitchFamily="34" charset="0"/>
                      </a:endParaRPr>
                    </a:p>
                  </a:txBody>
                  <a:tcPr marL="69990" marR="69990" marT="34995" marB="34995" anchor="ctr">
                    <a:solidFill>
                      <a:srgbClr val="0070C0"/>
                    </a:solidFill>
                  </a:tcPr>
                </a:tc>
                <a:extLst>
                  <a:ext uri="{0D108BD9-81ED-4DB2-BD59-A6C34878D82A}">
                    <a16:rowId xmlns:a16="http://schemas.microsoft.com/office/drawing/2014/main" val="1055255528"/>
                  </a:ext>
                </a:extLst>
              </a:tr>
              <a:tr h="364859">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ru-RU" sz="1300" b="0"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Open Sans Light" panose="020B0306030504020204" pitchFamily="34" charset="0"/>
                      </a:endParaRPr>
                    </a:p>
                  </a:txBody>
                  <a:tcPr marL="69990" marR="69990" marT="34995" marB="34995" anchor="ctr">
                    <a:solidFill>
                      <a:srgbClr val="0070C0"/>
                    </a:solidFill>
                  </a:tcPr>
                </a:tc>
                <a:extLst>
                  <a:ext uri="{0D108BD9-81ED-4DB2-BD59-A6C34878D82A}">
                    <a16:rowId xmlns:a16="http://schemas.microsoft.com/office/drawing/2014/main" val="214566906"/>
                  </a:ext>
                </a:extLst>
              </a:tr>
            </a:tbl>
          </a:graphicData>
        </a:graphic>
      </p:graphicFrame>
      <p:graphicFrame>
        <p:nvGraphicFramePr>
          <p:cNvPr id="92" name="Таблица 91"/>
          <p:cNvGraphicFramePr>
            <a:graphicFrameLocks noGrp="1"/>
          </p:cNvGraphicFramePr>
          <p:nvPr>
            <p:extLst>
              <p:ext uri="{D42A27DB-BD31-4B8C-83A1-F6EECF244321}">
                <p14:modId xmlns:p14="http://schemas.microsoft.com/office/powerpoint/2010/main" val="365968721"/>
              </p:ext>
            </p:extLst>
          </p:nvPr>
        </p:nvGraphicFramePr>
        <p:xfrm>
          <a:off x="9265924" y="1608974"/>
          <a:ext cx="2380509" cy="5057308"/>
        </p:xfrm>
        <a:graphic>
          <a:graphicData uri="http://schemas.openxmlformats.org/drawingml/2006/table">
            <a:tbl>
              <a:tblPr firstRow="1" bandRow="1">
                <a:effectLst>
                  <a:outerShdw blurRad="520700" sx="102000" sy="102000" algn="ctr" rotWithShape="0">
                    <a:prstClr val="black">
                      <a:alpha val="23000"/>
                    </a:prstClr>
                  </a:outerShdw>
                </a:effectLst>
                <a:tableStyleId>{2D5ABB26-0587-4C30-8999-92F81FD0307C}</a:tableStyleId>
              </a:tblPr>
              <a:tblGrid>
                <a:gridCol w="2380509">
                  <a:extLst>
                    <a:ext uri="{9D8B030D-6E8A-4147-A177-3AD203B41FA5}">
                      <a16:colId xmlns:a16="http://schemas.microsoft.com/office/drawing/2014/main" val="2481577866"/>
                    </a:ext>
                  </a:extLst>
                </a:gridCol>
              </a:tblGrid>
              <a:tr h="984249">
                <a:tc>
                  <a:txBody>
                    <a:bodyPr/>
                    <a:lstStyle/>
                    <a:p>
                      <a:pPr algn="ctr"/>
                      <a:endParaRPr lang="en-US" sz="2000" b="1" baseline="0" dirty="0">
                        <a:solidFill>
                          <a:schemeClr val="bg1"/>
                        </a:solidFill>
                        <a:latin typeface="Roboto Black" panose="02000000000000000000" pitchFamily="2" charset="0"/>
                        <a:ea typeface="Roboto Black" panose="02000000000000000000" pitchFamily="2" charset="0"/>
                        <a:cs typeface="Open Sans Extrabold" panose="020B0906030804020204" pitchFamily="34" charset="0"/>
                      </a:endParaRPr>
                    </a:p>
                    <a:p>
                      <a:pPr algn="ctr"/>
                      <a:r>
                        <a:rPr lang="sl-SI" sz="2000" b="1" dirty="0">
                          <a:solidFill>
                            <a:schemeClr val="bg1"/>
                          </a:solidFill>
                          <a:latin typeface="Roboto Black" panose="02000000000000000000" pitchFamily="2" charset="0"/>
                          <a:ea typeface="Roboto Black" panose="02000000000000000000" pitchFamily="2" charset="0"/>
                          <a:cs typeface="Open Sans Extrabold" panose="020B0906030804020204" pitchFamily="34" charset="0"/>
                        </a:rPr>
                        <a:t>OBČINE ČAKA ŠE</a:t>
                      </a:r>
                      <a:endParaRPr lang="ru-RU" sz="2000" b="1" dirty="0">
                        <a:solidFill>
                          <a:schemeClr val="bg1"/>
                        </a:solidFill>
                        <a:latin typeface="Roboto Black" panose="02000000000000000000" pitchFamily="2" charset="0"/>
                        <a:ea typeface="Roboto Black" panose="02000000000000000000" pitchFamily="2" charset="0"/>
                        <a:cs typeface="Open Sans Extrabold" panose="020B0906030804020204" pitchFamily="34" charset="0"/>
                      </a:endParaRPr>
                    </a:p>
                  </a:txBody>
                  <a:tcPr marL="69990" marR="69990" marT="34995" marB="34995" anchor="ctr">
                    <a:solidFill>
                      <a:srgbClr val="0070C0"/>
                    </a:solidFill>
                  </a:tcPr>
                </a:tc>
                <a:extLst>
                  <a:ext uri="{0D108BD9-81ED-4DB2-BD59-A6C34878D82A}">
                    <a16:rowId xmlns:a16="http://schemas.microsoft.com/office/drawing/2014/main" val="983420419"/>
                  </a:ext>
                </a:extLst>
              </a:tr>
              <a:tr h="843347">
                <a:tc>
                  <a:txBody>
                    <a:bodyPr/>
                    <a:lstStyle/>
                    <a:p>
                      <a:pPr marL="0" marR="0" lvl="0" indent="0" algn="ctr" defTabSz="1066800" rtl="0" eaLnBrk="1" fontAlgn="auto" latinLnBrk="0" hangingPunct="1">
                        <a:lnSpc>
                          <a:spcPct val="90000"/>
                        </a:lnSpc>
                        <a:spcBef>
                          <a:spcPct val="0"/>
                        </a:spcBef>
                        <a:spcAft>
                          <a:spcPct val="35000"/>
                        </a:spcAft>
                        <a:buClrTx/>
                        <a:buSzTx/>
                        <a:buFontTx/>
                        <a:buNone/>
                        <a:tabLst/>
                        <a:defRPr/>
                      </a:pPr>
                      <a:r>
                        <a:rPr lang="sl-SI" sz="1600" dirty="0">
                          <a:solidFill>
                            <a:schemeClr val="bg1"/>
                          </a:solidFill>
                          <a:effectLst/>
                          <a:latin typeface="Palatino Linotype" panose="02040502050505030304" pitchFamily="18" charset="0"/>
                          <a:ea typeface="Times New Roman" panose="02020603050405020304" pitchFamily="18" charset="0"/>
                        </a:rPr>
                        <a:t>Pregled stanja nepozidanih stavbnih zemljišč,</a:t>
                      </a:r>
                      <a:endParaRPr lang="en-SI" sz="1600" dirty="0">
                        <a:solidFill>
                          <a:schemeClr val="bg1"/>
                        </a:solidFill>
                        <a:effectLst/>
                        <a:latin typeface="Times New Roman" panose="02020603050405020304" pitchFamily="18" charset="0"/>
                        <a:ea typeface="Times New Roman" panose="02020603050405020304" pitchFamily="18" charset="0"/>
                      </a:endParaRPr>
                    </a:p>
                  </a:txBody>
                  <a:tcPr marL="69990" marR="69990" marT="34995" marB="34995" anchor="ctr">
                    <a:solidFill>
                      <a:srgbClr val="0070C0"/>
                    </a:solidFill>
                  </a:tcPr>
                </a:tc>
                <a:extLst>
                  <a:ext uri="{0D108BD9-81ED-4DB2-BD59-A6C34878D82A}">
                    <a16:rowId xmlns:a16="http://schemas.microsoft.com/office/drawing/2014/main" val="3883246291"/>
                  </a:ext>
                </a:extLst>
              </a:tr>
              <a:tr h="845047">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sl-SI" sz="1400" dirty="0">
                          <a:solidFill>
                            <a:schemeClr val="bg1"/>
                          </a:solidFill>
                          <a:effectLst/>
                          <a:latin typeface="Palatino Linotype" panose="02040502050505030304" pitchFamily="18" charset="0"/>
                          <a:ea typeface="Times New Roman" panose="02020603050405020304" pitchFamily="18" charset="0"/>
                        </a:rPr>
                        <a:t>priprava seznama objektov, za katere je treba urediti nadomestne lokacije,</a:t>
                      </a:r>
                      <a:endParaRPr lang="en-SI" sz="1400" dirty="0">
                        <a:solidFill>
                          <a:schemeClr val="bg1"/>
                        </a:solidFill>
                        <a:effectLst/>
                        <a:latin typeface="Times New Roman" panose="02020603050405020304" pitchFamily="18" charset="0"/>
                        <a:ea typeface="Times New Roman" panose="02020603050405020304" pitchFamily="18" charset="0"/>
                      </a:endParaRPr>
                    </a:p>
                  </a:txBody>
                  <a:tcPr marL="69990" marR="69990" marT="34995" marB="34995" anchor="ctr">
                    <a:solidFill>
                      <a:srgbClr val="0070C0"/>
                    </a:solidFill>
                  </a:tcPr>
                </a:tc>
                <a:extLst>
                  <a:ext uri="{0D108BD9-81ED-4DB2-BD59-A6C34878D82A}">
                    <a16:rowId xmlns:a16="http://schemas.microsoft.com/office/drawing/2014/main" val="3502607855"/>
                  </a:ext>
                </a:extLst>
              </a:tr>
              <a:tr h="434088">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sl-SI" sz="1400" dirty="0">
                          <a:solidFill>
                            <a:schemeClr val="bg1"/>
                          </a:solidFill>
                          <a:effectLst/>
                          <a:latin typeface="Palatino Linotype" panose="02040502050505030304" pitchFamily="18" charset="0"/>
                          <a:ea typeface="Times New Roman" panose="02020603050405020304" pitchFamily="18" charset="0"/>
                        </a:rPr>
                        <a:t>priprava predloga potencialno primernih območij in urbanistična (oziroma krajinska) zasnova,</a:t>
                      </a:r>
                      <a:endParaRPr lang="en-SI" sz="1400" dirty="0">
                        <a:solidFill>
                          <a:schemeClr val="bg1"/>
                        </a:solidFill>
                        <a:effectLst/>
                        <a:latin typeface="Times New Roman" panose="02020603050405020304" pitchFamily="18" charset="0"/>
                        <a:ea typeface="Times New Roman" panose="02020603050405020304" pitchFamily="18" charset="0"/>
                      </a:endParaRPr>
                    </a:p>
                  </a:txBody>
                  <a:tcPr marL="69990" marR="69990" marT="34995" marB="34995" anchor="ctr">
                    <a:solidFill>
                      <a:srgbClr val="0070C0"/>
                    </a:solidFill>
                  </a:tcPr>
                </a:tc>
                <a:extLst>
                  <a:ext uri="{0D108BD9-81ED-4DB2-BD59-A6C34878D82A}">
                    <a16:rowId xmlns:a16="http://schemas.microsoft.com/office/drawing/2014/main" val="3557125802"/>
                  </a:ext>
                </a:extLst>
              </a:tr>
              <a:tr h="751165">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sl-SI" sz="1400" dirty="0">
                          <a:solidFill>
                            <a:schemeClr val="bg1"/>
                          </a:solidFill>
                          <a:effectLst/>
                          <a:latin typeface="Palatino Linotype" panose="02040502050505030304" pitchFamily="18" charset="0"/>
                          <a:ea typeface="Times New Roman" panose="02020603050405020304" pitchFamily="18" charset="0"/>
                        </a:rPr>
                        <a:t>priprava urbanističnih strokovnih podlag in</a:t>
                      </a:r>
                      <a:endParaRPr lang="en-SI" sz="1400" dirty="0">
                        <a:solidFill>
                          <a:schemeClr val="bg1"/>
                        </a:solidFill>
                        <a:effectLst/>
                        <a:latin typeface="Times New Roman" panose="02020603050405020304" pitchFamily="18" charset="0"/>
                        <a:ea typeface="Times New Roman" panose="02020603050405020304" pitchFamily="18" charset="0"/>
                      </a:endParaRPr>
                    </a:p>
                  </a:txBody>
                  <a:tcPr marL="69990" marR="69990" marT="34995" marB="34995" anchor="ctr">
                    <a:solidFill>
                      <a:srgbClr val="0070C0"/>
                    </a:solidFill>
                  </a:tcPr>
                </a:tc>
                <a:extLst>
                  <a:ext uri="{0D108BD9-81ED-4DB2-BD59-A6C34878D82A}">
                    <a16:rowId xmlns:a16="http://schemas.microsoft.com/office/drawing/2014/main" val="1055255528"/>
                  </a:ext>
                </a:extLst>
              </a:tr>
              <a:tr h="273159">
                <a:tc>
                  <a:txBody>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sl-SI" sz="1400" dirty="0">
                          <a:solidFill>
                            <a:schemeClr val="bg1"/>
                          </a:solidFill>
                          <a:effectLst/>
                          <a:latin typeface="Palatino Linotype" panose="02040502050505030304" pitchFamily="18" charset="0"/>
                          <a:ea typeface="Times New Roman" panose="02020603050405020304" pitchFamily="18" charset="0"/>
                        </a:rPr>
                        <a:t>priprava natančnih projektnih rešitev.</a:t>
                      </a:r>
                      <a:endParaRPr lang="en-SI" sz="1400" dirty="0">
                        <a:solidFill>
                          <a:schemeClr val="bg1"/>
                        </a:solidFill>
                        <a:effectLst/>
                        <a:latin typeface="Times New Roman" panose="02020603050405020304" pitchFamily="18" charset="0"/>
                        <a:ea typeface="Times New Roman" panose="02020603050405020304" pitchFamily="18" charset="0"/>
                      </a:endParaRPr>
                    </a:p>
                  </a:txBody>
                  <a:tcPr marL="69990" marR="69990" marT="34995" marB="34995" anchor="ctr">
                    <a:solidFill>
                      <a:srgbClr val="0070C0"/>
                    </a:solidFill>
                  </a:tcPr>
                </a:tc>
                <a:extLst>
                  <a:ext uri="{0D108BD9-81ED-4DB2-BD59-A6C34878D82A}">
                    <a16:rowId xmlns:a16="http://schemas.microsoft.com/office/drawing/2014/main" val="214566906"/>
                  </a:ext>
                </a:extLst>
              </a:tr>
            </a:tbl>
          </a:graphicData>
        </a:graphic>
      </p:graphicFrame>
      <p:graphicFrame>
        <p:nvGraphicFramePr>
          <p:cNvPr id="96" name="Таблица 95"/>
          <p:cNvGraphicFramePr>
            <a:graphicFrameLocks noGrp="1"/>
          </p:cNvGraphicFramePr>
          <p:nvPr>
            <p:extLst>
              <p:ext uri="{D42A27DB-BD31-4B8C-83A1-F6EECF244321}">
                <p14:modId xmlns:p14="http://schemas.microsoft.com/office/powerpoint/2010/main" val="495736335"/>
              </p:ext>
            </p:extLst>
          </p:nvPr>
        </p:nvGraphicFramePr>
        <p:xfrm>
          <a:off x="6631101" y="1292615"/>
          <a:ext cx="2705598" cy="5138942"/>
        </p:xfrm>
        <a:graphic>
          <a:graphicData uri="http://schemas.openxmlformats.org/drawingml/2006/table">
            <a:tbl>
              <a:tblPr firstRow="1" bandRow="1">
                <a:effectLst>
                  <a:outerShdw blurRad="520700" sx="102000" sy="102000" algn="ctr" rotWithShape="0">
                    <a:prstClr val="black">
                      <a:alpha val="23000"/>
                    </a:prstClr>
                  </a:outerShdw>
                </a:effectLst>
                <a:tableStyleId>{2D5ABB26-0587-4C30-8999-92F81FD0307C}</a:tableStyleId>
              </a:tblPr>
              <a:tblGrid>
                <a:gridCol w="2705598">
                  <a:extLst>
                    <a:ext uri="{9D8B030D-6E8A-4147-A177-3AD203B41FA5}">
                      <a16:colId xmlns:a16="http://schemas.microsoft.com/office/drawing/2014/main" val="2481577866"/>
                    </a:ext>
                  </a:extLst>
                </a:gridCol>
              </a:tblGrid>
              <a:tr h="1554174">
                <a:tc>
                  <a:txBody>
                    <a:bodyPr/>
                    <a:lstStyle/>
                    <a:p>
                      <a:pPr marL="0" indent="0" algn="ctr">
                        <a:buFont typeface="Arial" panose="020B0604020202020204" pitchFamily="34" charset="0"/>
                        <a:buNone/>
                      </a:pPr>
                      <a:endParaRPr lang="en-US" sz="2300" b="1" baseline="0" dirty="0">
                        <a:solidFill>
                          <a:schemeClr val="bg1"/>
                        </a:solidFill>
                        <a:latin typeface="Roboto Black" panose="02000000000000000000" pitchFamily="2" charset="0"/>
                        <a:ea typeface="Roboto Black" panose="02000000000000000000" pitchFamily="2" charset="0"/>
                        <a:cs typeface="Open Sans Extrabold" panose="020B0906030804020204" pitchFamily="34" charset="0"/>
                      </a:endParaRPr>
                    </a:p>
                    <a:p>
                      <a:pPr marL="0" lvl="0" indent="0" algn="ctr" defTabSz="1066800" rtl="0">
                        <a:lnSpc>
                          <a:spcPct val="90000"/>
                        </a:lnSpc>
                        <a:spcBef>
                          <a:spcPct val="0"/>
                        </a:spcBef>
                        <a:spcAft>
                          <a:spcPct val="35000"/>
                        </a:spcAft>
                        <a:buFont typeface="Arial" panose="020B0604020202020204" pitchFamily="34" charset="0"/>
                        <a:buNone/>
                      </a:pPr>
                      <a:r>
                        <a:rPr lang="sl-SI" sz="2000" b="1" baseline="0" dirty="0">
                          <a:solidFill>
                            <a:schemeClr val="bg1"/>
                          </a:solidFill>
                        </a:rPr>
                        <a:t>DOSEDANJE AKTIVNOSTI</a:t>
                      </a:r>
                    </a:p>
                    <a:p>
                      <a:pPr marL="0" indent="0" algn="ctr">
                        <a:buFont typeface="Arial" panose="020B0604020202020204" pitchFamily="34" charset="0"/>
                        <a:buNone/>
                      </a:pPr>
                      <a:endParaRPr lang="ru-RU" sz="2300" b="1" baseline="0" dirty="0">
                        <a:solidFill>
                          <a:schemeClr val="bg1"/>
                        </a:solidFill>
                        <a:latin typeface="Roboto Black" panose="02000000000000000000" pitchFamily="2" charset="0"/>
                        <a:ea typeface="Roboto Black" panose="02000000000000000000" pitchFamily="2" charset="0"/>
                        <a:cs typeface="Open Sans Extrabold" panose="020B0906030804020204" pitchFamily="34" charset="0"/>
                      </a:endParaRPr>
                    </a:p>
                  </a:txBody>
                  <a:tcPr marL="79548" marR="79548" marT="39774" marB="39774" anchor="ctr">
                    <a:solidFill>
                      <a:srgbClr val="0070C0"/>
                    </a:solidFill>
                  </a:tcPr>
                </a:tc>
                <a:extLst>
                  <a:ext uri="{0D108BD9-81ED-4DB2-BD59-A6C34878D82A}">
                    <a16:rowId xmlns:a16="http://schemas.microsoft.com/office/drawing/2014/main" val="983420419"/>
                  </a:ext>
                </a:extLst>
              </a:tr>
              <a:tr h="1042039">
                <a:tc>
                  <a:txBody>
                    <a:bodyPr/>
                    <a:lstStyle/>
                    <a:p>
                      <a:pPr marL="0" lvl="0" indent="0" algn="ctr">
                        <a:buFont typeface="Arial" panose="020B0604020202020204" pitchFamily="34" charset="0"/>
                        <a:buNone/>
                      </a:pPr>
                      <a:r>
                        <a:rPr lang="sl-SI" sz="1600" dirty="0">
                          <a:solidFill>
                            <a:schemeClr val="bg1"/>
                          </a:solidFill>
                          <a:effectLst/>
                          <a:latin typeface="Palatino Linotype" panose="02040502050505030304" pitchFamily="18" charset="0"/>
                          <a:ea typeface="Times New Roman" panose="02020603050405020304" pitchFamily="18" charset="0"/>
                        </a:rPr>
                        <a:t>Popis poškodovanih in uničenih objektov,</a:t>
                      </a:r>
                      <a:endParaRPr lang="en-SI" sz="1600" dirty="0">
                        <a:solidFill>
                          <a:schemeClr val="bg1"/>
                        </a:solidFill>
                        <a:effectLst/>
                        <a:latin typeface="Times New Roman" panose="02020603050405020304" pitchFamily="18" charset="0"/>
                        <a:ea typeface="Times New Roman" panose="02020603050405020304" pitchFamily="18" charset="0"/>
                      </a:endParaRPr>
                    </a:p>
                  </a:txBody>
                  <a:tcPr marL="79548" marR="79548" marT="39774" marB="39774" anchor="ctr">
                    <a:solidFill>
                      <a:srgbClr val="0070C0"/>
                    </a:solidFill>
                  </a:tcPr>
                </a:tc>
                <a:extLst>
                  <a:ext uri="{0D108BD9-81ED-4DB2-BD59-A6C34878D82A}">
                    <a16:rowId xmlns:a16="http://schemas.microsoft.com/office/drawing/2014/main" val="3883246291"/>
                  </a:ext>
                </a:extLst>
              </a:tr>
              <a:tr h="353365">
                <a:tc>
                  <a:txBody>
                    <a:bodyPr/>
                    <a:lstStyle/>
                    <a:p>
                      <a:pPr marL="0" marR="0" lvl="0" indent="0" algn="ctr" defTabSz="1371600" rtl="0" eaLnBrk="1" fontAlgn="auto" latinLnBrk="0" hangingPunct="1">
                        <a:lnSpc>
                          <a:spcPct val="100000"/>
                        </a:lnSpc>
                        <a:spcBef>
                          <a:spcPts val="0"/>
                        </a:spcBef>
                        <a:spcAft>
                          <a:spcPts val="0"/>
                        </a:spcAft>
                        <a:buClrTx/>
                        <a:buSzTx/>
                        <a:buFont typeface="Arial" panose="020B0604020202020204" pitchFamily="34" charset="0"/>
                        <a:buNone/>
                        <a:tabLst/>
                        <a:defRPr/>
                      </a:pPr>
                      <a:r>
                        <a:rPr lang="sl-SI" sz="1400" dirty="0">
                          <a:solidFill>
                            <a:schemeClr val="bg1"/>
                          </a:solidFill>
                          <a:effectLst/>
                          <a:latin typeface="Palatino Linotype" panose="02040502050505030304" pitchFamily="18" charset="0"/>
                          <a:ea typeface="Times New Roman" panose="02020603050405020304" pitchFamily="18" charset="0"/>
                        </a:rPr>
                        <a:t>pregled uničenih in poškodovanih objektov,</a:t>
                      </a:r>
                      <a:endParaRPr lang="en-SI" sz="1400" dirty="0">
                        <a:solidFill>
                          <a:schemeClr val="bg1"/>
                        </a:solidFill>
                        <a:effectLst/>
                        <a:latin typeface="Times New Roman" panose="02020603050405020304" pitchFamily="18" charset="0"/>
                        <a:ea typeface="Times New Roman" panose="02020603050405020304" pitchFamily="18" charset="0"/>
                      </a:endParaRPr>
                    </a:p>
                  </a:txBody>
                  <a:tcPr marL="79548" marR="79548" marT="39774" marB="39774" anchor="ctr">
                    <a:solidFill>
                      <a:srgbClr val="0070C0"/>
                    </a:solidFill>
                  </a:tcPr>
                </a:tc>
                <a:extLst>
                  <a:ext uri="{0D108BD9-81ED-4DB2-BD59-A6C34878D82A}">
                    <a16:rowId xmlns:a16="http://schemas.microsoft.com/office/drawing/2014/main" val="3502607855"/>
                  </a:ext>
                </a:extLst>
              </a:tr>
              <a:tr h="353365">
                <a:tc>
                  <a:txBody>
                    <a:bodyPr/>
                    <a:lstStyle/>
                    <a:p>
                      <a:pPr marL="0" marR="0" lvl="0" indent="0" algn="ctr" defTabSz="13716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l-SI" sz="1400" dirty="0">
                        <a:solidFill>
                          <a:schemeClr val="bg1"/>
                        </a:solidFill>
                        <a:effectLst/>
                        <a:latin typeface="Palatino Linotype" panose="02040502050505030304" pitchFamily="18" charset="0"/>
                        <a:ea typeface="Times New Roman" panose="02020603050405020304" pitchFamily="18" charset="0"/>
                      </a:endParaRPr>
                    </a:p>
                    <a:p>
                      <a:pPr marL="0" marR="0" lvl="0" indent="0" algn="ctr" defTabSz="1371600" rtl="0" eaLnBrk="1" fontAlgn="auto" latinLnBrk="0" hangingPunct="1">
                        <a:lnSpc>
                          <a:spcPct val="100000"/>
                        </a:lnSpc>
                        <a:spcBef>
                          <a:spcPts val="0"/>
                        </a:spcBef>
                        <a:spcAft>
                          <a:spcPts val="0"/>
                        </a:spcAft>
                        <a:buClrTx/>
                        <a:buSzTx/>
                        <a:buFont typeface="Arial" panose="020B0604020202020204" pitchFamily="34" charset="0"/>
                        <a:buNone/>
                        <a:tabLst/>
                        <a:defRPr/>
                      </a:pPr>
                      <a:r>
                        <a:rPr lang="sl-SI" sz="1400" dirty="0">
                          <a:solidFill>
                            <a:schemeClr val="bg1"/>
                          </a:solidFill>
                          <a:effectLst/>
                          <a:latin typeface="Palatino Linotype" panose="02040502050505030304" pitchFamily="18" charset="0"/>
                          <a:ea typeface="Times New Roman" panose="02020603050405020304" pitchFamily="18" charset="0"/>
                        </a:rPr>
                        <a:t>določitev objektov, ki se jih zaradi prevelike ogroženosti ne bo obnovilo ali ponovno zgradilo na istem mestu.</a:t>
                      </a:r>
                      <a:endParaRPr lang="en-SI" sz="1400" dirty="0">
                        <a:solidFill>
                          <a:schemeClr val="bg1"/>
                        </a:solidFill>
                        <a:effectLst/>
                        <a:latin typeface="Times New Roman" panose="02020603050405020304" pitchFamily="18" charset="0"/>
                        <a:ea typeface="Times New Roman" panose="02020603050405020304" pitchFamily="18" charset="0"/>
                      </a:endParaRPr>
                    </a:p>
                    <a:p>
                      <a:pPr marL="0" marR="0" lvl="0" indent="0" algn="ctr" defTabSz="1371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1500" b="0"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Open Sans Light" panose="020B0306030504020204" pitchFamily="34" charset="0"/>
                      </a:endParaRPr>
                    </a:p>
                  </a:txBody>
                  <a:tcPr marL="79548" marR="79548" marT="39774" marB="39774" anchor="ctr">
                    <a:solidFill>
                      <a:srgbClr val="0070C0"/>
                    </a:solidFill>
                  </a:tcPr>
                </a:tc>
                <a:extLst>
                  <a:ext uri="{0D108BD9-81ED-4DB2-BD59-A6C34878D82A}">
                    <a16:rowId xmlns:a16="http://schemas.microsoft.com/office/drawing/2014/main" val="3557125802"/>
                  </a:ext>
                </a:extLst>
              </a:tr>
              <a:tr h="0">
                <a:tc>
                  <a:txBody>
                    <a:bodyPr/>
                    <a:lstStyle/>
                    <a:p>
                      <a:pPr marL="0" marR="0" lvl="0" indent="0" algn="ctr" defTabSz="1371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1500" b="0"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Open Sans Light" panose="020B0306030504020204" pitchFamily="34" charset="0"/>
                      </a:endParaRPr>
                    </a:p>
                  </a:txBody>
                  <a:tcPr marL="79548" marR="79548" marT="39774" marB="39774" anchor="ctr">
                    <a:solidFill>
                      <a:srgbClr val="0070C0"/>
                    </a:solidFill>
                  </a:tcPr>
                </a:tc>
                <a:extLst>
                  <a:ext uri="{0D108BD9-81ED-4DB2-BD59-A6C34878D82A}">
                    <a16:rowId xmlns:a16="http://schemas.microsoft.com/office/drawing/2014/main" val="1055255528"/>
                  </a:ext>
                </a:extLst>
              </a:tr>
              <a:tr h="353365">
                <a:tc>
                  <a:txBody>
                    <a:bodyPr/>
                    <a:lstStyle/>
                    <a:p>
                      <a:pPr marL="0" marR="0" lvl="0" indent="0" algn="ctr" defTabSz="13716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ru-RU" sz="1500" b="0"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Open Sans Light" panose="020B0306030504020204" pitchFamily="34" charset="0"/>
                      </a:endParaRPr>
                    </a:p>
                  </a:txBody>
                  <a:tcPr marL="79548" marR="79548" marT="39774" marB="39774" anchor="ctr">
                    <a:solidFill>
                      <a:srgbClr val="0070C0"/>
                    </a:solidFill>
                  </a:tcPr>
                </a:tc>
                <a:extLst>
                  <a:ext uri="{0D108BD9-81ED-4DB2-BD59-A6C34878D82A}">
                    <a16:rowId xmlns:a16="http://schemas.microsoft.com/office/drawing/2014/main" val="214566906"/>
                  </a:ext>
                </a:extLst>
              </a:tr>
            </a:tbl>
          </a:graphicData>
        </a:graphic>
      </p:graphicFrame>
    </p:spTree>
    <p:extLst>
      <p:ext uri="{BB962C8B-B14F-4D97-AF65-F5344CB8AC3E}">
        <p14:creationId xmlns:p14="http://schemas.microsoft.com/office/powerpoint/2010/main" val="33251870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41" y="0"/>
            <a:ext cx="12190119" cy="200629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 name="TextBox 3"/>
          <p:cNvSpPr txBox="1"/>
          <p:nvPr/>
        </p:nvSpPr>
        <p:spPr>
          <a:xfrm>
            <a:off x="589029" y="593185"/>
            <a:ext cx="7861288" cy="1528367"/>
          </a:xfrm>
          <a:prstGeom prst="rect">
            <a:avLst/>
          </a:prstGeom>
          <a:noFill/>
        </p:spPr>
        <p:txBody>
          <a:bodyPr wrap="square" rtlCol="0">
            <a:spAutoFit/>
          </a:bodyPr>
          <a:lstStyle/>
          <a:p>
            <a:r>
              <a:rPr lang="en-US" sz="4666" dirty="0">
                <a:solidFill>
                  <a:schemeClr val="bg1"/>
                </a:solidFill>
                <a:latin typeface="Montserrat ExtraBold" panose="00000900000000000000" pitchFamily="50" charset="0"/>
                <a:ea typeface="Roboto Black" panose="02000000000000000000" pitchFamily="2" charset="0"/>
                <a:cs typeface="Open Sans Light" panose="020B0306030504020204" pitchFamily="34" charset="0"/>
              </a:rPr>
              <a:t>TRENUTNA SITUACIJA</a:t>
            </a:r>
            <a:endParaRPr lang="ru-RU" sz="4666" dirty="0">
              <a:solidFill>
                <a:schemeClr val="bg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7" name="Прямоугольник 26"/>
          <p:cNvSpPr/>
          <p:nvPr/>
        </p:nvSpPr>
        <p:spPr>
          <a:xfrm>
            <a:off x="940" y="2006290"/>
            <a:ext cx="5879193" cy="4851710"/>
          </a:xfrm>
          <a:prstGeom prst="rect">
            <a:avLst/>
          </a:prstGeom>
          <a:solidFill>
            <a:srgbClr val="4A5B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1" name="TextBox 20"/>
          <p:cNvSpPr txBox="1"/>
          <p:nvPr/>
        </p:nvSpPr>
        <p:spPr>
          <a:xfrm>
            <a:off x="220718" y="2558802"/>
            <a:ext cx="5659381" cy="3416320"/>
          </a:xfrm>
          <a:prstGeom prst="rect">
            <a:avLst/>
          </a:prstGeom>
          <a:noFill/>
        </p:spPr>
        <p:txBody>
          <a:bodyPr wrap="square" rtlCol="0">
            <a:spAutoFit/>
          </a:bodyPr>
          <a:lstStyle/>
          <a:p>
            <a:pPr marL="342900" indent="-342900">
              <a:buFont typeface="Arial" panose="020B0604020202020204" pitchFamily="34" charset="0"/>
              <a:buChar char="•"/>
            </a:pPr>
            <a:r>
              <a:rPr lang="en-SI" sz="2400" dirty="0">
                <a:solidFill>
                  <a:schemeClr val="bg1"/>
                </a:solidFill>
              </a:rPr>
              <a:t>Na podlagi izvedenih aktivnosti se načrtuje gradnja nadomestnih objektov. </a:t>
            </a:r>
          </a:p>
          <a:p>
            <a:pPr marL="342900" indent="-342900">
              <a:buFont typeface="Arial" panose="020B0604020202020204" pitchFamily="34" charset="0"/>
              <a:buChar char="•"/>
            </a:pPr>
            <a:r>
              <a:rPr lang="en-SI" sz="2400" dirty="0">
                <a:solidFill>
                  <a:schemeClr val="bg1"/>
                </a:solidFill>
              </a:rPr>
              <a:t>Zakon o vodah (2002) bi morali zagotoviti poplavne karte za celotno Slovenijo.</a:t>
            </a:r>
          </a:p>
          <a:p>
            <a:pPr marL="342900" indent="-342900">
              <a:buFont typeface="Arial" panose="020B0604020202020204" pitchFamily="34" charset="0"/>
              <a:buChar char="•"/>
            </a:pPr>
            <a:r>
              <a:rPr lang="en-SI" sz="2400" dirty="0">
                <a:solidFill>
                  <a:schemeClr val="bg1"/>
                </a:solidFill>
              </a:rPr>
              <a:t>Država tega ni storil</a:t>
            </a:r>
            <a:r>
              <a:rPr lang="sl-SI" sz="2400" dirty="0">
                <a:solidFill>
                  <a:schemeClr val="bg1"/>
                </a:solidFill>
              </a:rPr>
              <a:t>a</a:t>
            </a:r>
            <a:r>
              <a:rPr lang="en-SI" sz="2400" dirty="0">
                <a:solidFill>
                  <a:schemeClr val="bg1"/>
                </a:solidFill>
              </a:rPr>
              <a:t>, zato </a:t>
            </a:r>
            <a:r>
              <a:rPr lang="sl-SI" sz="2400" dirty="0">
                <a:solidFill>
                  <a:schemeClr val="bg1"/>
                </a:solidFill>
              </a:rPr>
              <a:t>jih </a:t>
            </a:r>
            <a:r>
              <a:rPr lang="en-SI" sz="2400" dirty="0">
                <a:solidFill>
                  <a:schemeClr val="bg1"/>
                </a:solidFill>
              </a:rPr>
              <a:t>občine financirajo preko OPN-jev.</a:t>
            </a:r>
          </a:p>
          <a:p>
            <a:pPr marL="342900" indent="-342900">
              <a:buFont typeface="Arial" panose="020B0604020202020204" pitchFamily="34" charset="0"/>
              <a:buChar char="•"/>
            </a:pPr>
            <a:r>
              <a:rPr lang="en-SI" sz="2400" dirty="0">
                <a:solidFill>
                  <a:schemeClr val="bg1"/>
                </a:solidFill>
              </a:rPr>
              <a:t>Poplavne karte niso več aktualne.</a:t>
            </a:r>
          </a:p>
          <a:p>
            <a:pPr marL="342900" indent="-342900">
              <a:buFont typeface="Arial" panose="020B0604020202020204" pitchFamily="34" charset="0"/>
              <a:buChar char="•"/>
            </a:pPr>
            <a:r>
              <a:rPr lang="en-SI" sz="2400" dirty="0">
                <a:solidFill>
                  <a:schemeClr val="bg1"/>
                </a:solidFill>
              </a:rPr>
              <a:t>Poplavna območja niso bila evidentirana</a:t>
            </a:r>
            <a:r>
              <a:rPr lang="sl-SI" sz="2400" dirty="0">
                <a:solidFill>
                  <a:schemeClr val="bg1"/>
                </a:solidFill>
              </a:rPr>
              <a:t> v tako velikem obsegu.</a:t>
            </a:r>
            <a:endParaRPr lang="en-SI" sz="2400" dirty="0">
              <a:solidFill>
                <a:schemeClr val="bg1"/>
              </a:solidFill>
            </a:endParaRPr>
          </a:p>
        </p:txBody>
      </p:sp>
      <p:pic>
        <p:nvPicPr>
          <p:cNvPr id="11" name="Picture Placeholder 10">
            <a:extLst>
              <a:ext uri="{FF2B5EF4-FFF2-40B4-BE49-F238E27FC236}">
                <a16:creationId xmlns:a16="http://schemas.microsoft.com/office/drawing/2014/main" id="{8905B704-50EE-CFC0-0AB8-6CF72430BF5A}"/>
              </a:ext>
            </a:extLst>
          </p:cNvPr>
          <p:cNvPicPr>
            <a:picLocks noGrp="1" noChangeAspect="1"/>
          </p:cNvPicPr>
          <p:nvPr>
            <p:ph type="pic" sz="quarter" idx="14"/>
          </p:nvPr>
        </p:nvPicPr>
        <p:blipFill>
          <a:blip r:embed="rId2"/>
          <a:srcRect l="17419" r="17419"/>
          <a:stretch>
            <a:fillRect/>
          </a:stretch>
        </p:blipFill>
        <p:spPr/>
      </p:pic>
    </p:spTree>
    <p:extLst>
      <p:ext uri="{BB962C8B-B14F-4D97-AF65-F5344CB8AC3E}">
        <p14:creationId xmlns:p14="http://schemas.microsoft.com/office/powerpoint/2010/main" val="408711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41" y="0"/>
            <a:ext cx="12190119" cy="2006290"/>
          </a:xfrm>
          <a:prstGeom prst="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4" name="TextBox 3"/>
          <p:cNvSpPr txBox="1"/>
          <p:nvPr/>
        </p:nvSpPr>
        <p:spPr>
          <a:xfrm>
            <a:off x="557497" y="340937"/>
            <a:ext cx="9942337" cy="1528367"/>
          </a:xfrm>
          <a:prstGeom prst="rect">
            <a:avLst/>
          </a:prstGeom>
          <a:noFill/>
        </p:spPr>
        <p:txBody>
          <a:bodyPr wrap="square" rtlCol="0">
            <a:spAutoFit/>
          </a:bodyPr>
          <a:lstStyle/>
          <a:p>
            <a:r>
              <a:rPr lang="en-US" sz="4666" dirty="0">
                <a:solidFill>
                  <a:schemeClr val="bg1"/>
                </a:solidFill>
                <a:latin typeface="Montserrat ExtraBold" panose="00000900000000000000" pitchFamily="50" charset="0"/>
                <a:ea typeface="Roboto Black" panose="02000000000000000000" pitchFamily="2" charset="0"/>
                <a:cs typeface="Open Sans Light" panose="020B0306030504020204" pitchFamily="34" charset="0"/>
              </a:rPr>
              <a:t>UČINKOVIT IN PRILAGODLJIV SISTEM</a:t>
            </a:r>
            <a:endParaRPr lang="ru-RU" sz="4666" dirty="0">
              <a:solidFill>
                <a:schemeClr val="bg1"/>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27" name="Прямоугольник 26"/>
          <p:cNvSpPr/>
          <p:nvPr/>
        </p:nvSpPr>
        <p:spPr>
          <a:xfrm>
            <a:off x="940" y="2006290"/>
            <a:ext cx="5879193" cy="4851710"/>
          </a:xfrm>
          <a:prstGeom prst="rect">
            <a:avLst/>
          </a:prstGeom>
          <a:solidFill>
            <a:srgbClr val="4A5B7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endParaRPr>
          </a:p>
        </p:txBody>
      </p:sp>
      <p:sp>
        <p:nvSpPr>
          <p:cNvPr id="21" name="TextBox 20"/>
          <p:cNvSpPr txBox="1"/>
          <p:nvPr/>
        </p:nvSpPr>
        <p:spPr>
          <a:xfrm>
            <a:off x="220718" y="2558802"/>
            <a:ext cx="5659381" cy="3416320"/>
          </a:xfrm>
          <a:prstGeom prst="rect">
            <a:avLst/>
          </a:prstGeom>
          <a:noFill/>
        </p:spPr>
        <p:txBody>
          <a:bodyPr wrap="square" rtlCol="0">
            <a:spAutoFit/>
          </a:bodyPr>
          <a:lstStyle/>
          <a:p>
            <a:pPr marL="285750" indent="-285750">
              <a:buFont typeface="Arial" panose="020B0604020202020204" pitchFamily="34" charset="0"/>
              <a:buChar char="•"/>
            </a:pPr>
            <a:r>
              <a:rPr lang="en-SI" dirty="0">
                <a:solidFill>
                  <a:schemeClr val="bg1"/>
                </a:solidFill>
              </a:rPr>
              <a:t>Podnebne spremembe </a:t>
            </a:r>
            <a:r>
              <a:rPr lang="sl-SI" dirty="0">
                <a:solidFill>
                  <a:schemeClr val="bg1"/>
                </a:solidFill>
              </a:rPr>
              <a:t>in zadnji dogodki </a:t>
            </a:r>
            <a:r>
              <a:rPr lang="en-SI" dirty="0">
                <a:solidFill>
                  <a:schemeClr val="bg1"/>
                </a:solidFill>
              </a:rPr>
              <a:t>zahtevajo, da se posodobi karte in obstoječe dokumente.</a:t>
            </a:r>
          </a:p>
          <a:p>
            <a:pPr marL="285750" indent="-285750">
              <a:buFont typeface="Arial" panose="020B0604020202020204" pitchFamily="34" charset="0"/>
              <a:buChar char="•"/>
            </a:pPr>
            <a:r>
              <a:rPr lang="en-SI" dirty="0">
                <a:solidFill>
                  <a:schemeClr val="bg1"/>
                </a:solidFill>
              </a:rPr>
              <a:t>Potrebujemo učinkovit sistem, ki omogoča hitro in strokovno ukrepanje</a:t>
            </a:r>
            <a:r>
              <a:rPr lang="sl-SI" dirty="0">
                <a:solidFill>
                  <a:schemeClr val="bg1"/>
                </a:solidFill>
              </a:rPr>
              <a:t>.</a:t>
            </a:r>
            <a:endParaRPr lang="en-SI" dirty="0">
              <a:solidFill>
                <a:schemeClr val="bg1"/>
              </a:solidFill>
            </a:endParaRPr>
          </a:p>
          <a:p>
            <a:pPr marL="285750" indent="-285750">
              <a:buFont typeface="Arial" panose="020B0604020202020204" pitchFamily="34" charset="0"/>
              <a:buChar char="•"/>
            </a:pPr>
            <a:r>
              <a:rPr lang="en-SI" dirty="0">
                <a:solidFill>
                  <a:schemeClr val="bg1"/>
                </a:solidFill>
              </a:rPr>
              <a:t>Problematika o</a:t>
            </a:r>
            <a:r>
              <a:rPr lang="sl-SI" dirty="0">
                <a:solidFill>
                  <a:schemeClr val="bg1"/>
                </a:solidFill>
              </a:rPr>
              <a:t>b</a:t>
            </a:r>
            <a:r>
              <a:rPr lang="en-SI" dirty="0">
                <a:solidFill>
                  <a:schemeClr val="bg1"/>
                </a:solidFill>
              </a:rPr>
              <a:t>stoječih hidroloških študij in poplavnih kart (trenutno so neveljavne, saj je stanje na terenu lahko drugačno)</a:t>
            </a:r>
          </a:p>
          <a:p>
            <a:pPr marL="285750" indent="-285750">
              <a:buFont typeface="Arial" panose="020B0604020202020204" pitchFamily="34" charset="0"/>
              <a:buChar char="•"/>
            </a:pPr>
            <a:r>
              <a:rPr lang="en-SI" dirty="0">
                <a:solidFill>
                  <a:schemeClr val="bg1"/>
                </a:solidFill>
              </a:rPr>
              <a:t>V primeru da ustreznih nezazidanih stavbnih zemljišč ni na voljo, ima občina na razpolago inštrumente, ki jih določa ZUreP-3 (spremembe na dopolnitve OPN, OPPN, lokacijska preveritev, OPPN za obnovo) za preselitev kmetije tudi OPPN po 3.ea členu ZKZ</a:t>
            </a:r>
          </a:p>
        </p:txBody>
      </p:sp>
      <p:pic>
        <p:nvPicPr>
          <p:cNvPr id="7" name="Picture Placeholder 6">
            <a:extLst>
              <a:ext uri="{FF2B5EF4-FFF2-40B4-BE49-F238E27FC236}">
                <a16:creationId xmlns:a16="http://schemas.microsoft.com/office/drawing/2014/main" id="{9CFFE5E2-81B5-E0ED-B2F0-D97481FBB17B}"/>
              </a:ext>
            </a:extLst>
          </p:cNvPr>
          <p:cNvPicPr>
            <a:picLocks noGrp="1" noChangeAspect="1"/>
          </p:cNvPicPr>
          <p:nvPr>
            <p:ph type="pic" sz="quarter" idx="14"/>
          </p:nvPr>
        </p:nvPicPr>
        <p:blipFill>
          <a:blip r:embed="rId2"/>
          <a:srcRect l="6504" r="6504"/>
          <a:stretch>
            <a:fillRect/>
          </a:stretch>
        </p:blipFill>
        <p:spPr/>
      </p:pic>
    </p:spTree>
    <p:extLst>
      <p:ext uri="{BB962C8B-B14F-4D97-AF65-F5344CB8AC3E}">
        <p14:creationId xmlns:p14="http://schemas.microsoft.com/office/powerpoint/2010/main" val="849280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5">
            <a:extLst>
              <a:ext uri="{FF2B5EF4-FFF2-40B4-BE49-F238E27FC236}">
                <a16:creationId xmlns:a16="http://schemas.microsoft.com/office/drawing/2014/main" id="{EFDCBE3F-814F-4773-BD67-70B9FFA3BE72}"/>
              </a:ext>
            </a:extLst>
          </p:cNvPr>
          <p:cNvSpPr>
            <a:spLocks noChangeArrowheads="1"/>
          </p:cNvSpPr>
          <p:nvPr/>
        </p:nvSpPr>
        <p:spPr bwMode="auto">
          <a:xfrm>
            <a:off x="941" y="0"/>
            <a:ext cx="12190119" cy="6858000"/>
          </a:xfrm>
          <a:prstGeom prst="rect">
            <a:avLst/>
          </a:prstGeom>
          <a:solidFill>
            <a:srgbClr val="FEFEF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0951" tIns="30475" rIns="60951" bIns="30475" numCol="1" anchor="t" anchorCtr="0" compatLnSpc="1">
            <a:prstTxWarp prst="textNoShape">
              <a:avLst/>
            </a:prstTxWarp>
          </a:bodyPr>
          <a:lstStyle/>
          <a:p>
            <a:endParaRPr lang="ru-RU" sz="1200">
              <a:solidFill>
                <a:schemeClr val="bg1"/>
              </a:solidFill>
            </a:endParaRPr>
          </a:p>
        </p:txBody>
      </p:sp>
      <p:sp>
        <p:nvSpPr>
          <p:cNvPr id="4" name="Freeform 8">
            <a:extLst>
              <a:ext uri="{FF2B5EF4-FFF2-40B4-BE49-F238E27FC236}">
                <a16:creationId xmlns:a16="http://schemas.microsoft.com/office/drawing/2014/main" id="{CFFA365C-73D3-4566-B50F-312095FF6F17}"/>
              </a:ext>
            </a:extLst>
          </p:cNvPr>
          <p:cNvSpPr>
            <a:spLocks/>
          </p:cNvSpPr>
          <p:nvPr/>
        </p:nvSpPr>
        <p:spPr bwMode="auto">
          <a:xfrm>
            <a:off x="3659513" y="273016"/>
            <a:ext cx="8531546" cy="6858000"/>
          </a:xfrm>
          <a:custGeom>
            <a:avLst/>
            <a:gdLst>
              <a:gd name="T0" fmla="*/ 5552 w 5552"/>
              <a:gd name="T1" fmla="*/ 4472 h 4472"/>
              <a:gd name="T2" fmla="*/ 0 w 5552"/>
              <a:gd name="T3" fmla="*/ 4472 h 4472"/>
              <a:gd name="T4" fmla="*/ 1497 w 5552"/>
              <a:gd name="T5" fmla="*/ 2484 h 4472"/>
              <a:gd name="T6" fmla="*/ 56 w 5552"/>
              <a:gd name="T7" fmla="*/ 2484 h 4472"/>
              <a:gd name="T8" fmla="*/ 1921 w 5552"/>
              <a:gd name="T9" fmla="*/ 0 h 4472"/>
              <a:gd name="T10" fmla="*/ 5552 w 5552"/>
              <a:gd name="T11" fmla="*/ 0 h 4472"/>
              <a:gd name="T12" fmla="*/ 5552 w 5552"/>
              <a:gd name="T13" fmla="*/ 4472 h 4472"/>
            </a:gdLst>
            <a:ahLst/>
            <a:cxnLst>
              <a:cxn ang="0">
                <a:pos x="T0" y="T1"/>
              </a:cxn>
              <a:cxn ang="0">
                <a:pos x="T2" y="T3"/>
              </a:cxn>
              <a:cxn ang="0">
                <a:pos x="T4" y="T5"/>
              </a:cxn>
              <a:cxn ang="0">
                <a:pos x="T6" y="T7"/>
              </a:cxn>
              <a:cxn ang="0">
                <a:pos x="T8" y="T9"/>
              </a:cxn>
              <a:cxn ang="0">
                <a:pos x="T10" y="T11"/>
              </a:cxn>
              <a:cxn ang="0">
                <a:pos x="T12" y="T13"/>
              </a:cxn>
            </a:cxnLst>
            <a:rect l="0" t="0" r="r" b="b"/>
            <a:pathLst>
              <a:path w="5552" h="4472">
                <a:moveTo>
                  <a:pt x="5552" y="4472"/>
                </a:moveTo>
                <a:lnTo>
                  <a:pt x="0" y="4472"/>
                </a:lnTo>
                <a:lnTo>
                  <a:pt x="1497" y="2484"/>
                </a:lnTo>
                <a:lnTo>
                  <a:pt x="56" y="2484"/>
                </a:lnTo>
                <a:lnTo>
                  <a:pt x="1921" y="0"/>
                </a:lnTo>
                <a:lnTo>
                  <a:pt x="5552" y="0"/>
                </a:lnTo>
                <a:lnTo>
                  <a:pt x="5552" y="4472"/>
                </a:lnTo>
                <a:close/>
              </a:path>
            </a:pathLst>
          </a:cu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solidFill>
                <a:schemeClr val="bg1"/>
              </a:solidFill>
            </a:endParaRPr>
          </a:p>
        </p:txBody>
      </p:sp>
      <p:sp>
        <p:nvSpPr>
          <p:cNvPr id="16" name="TextBox 15">
            <a:extLst>
              <a:ext uri="{FF2B5EF4-FFF2-40B4-BE49-F238E27FC236}">
                <a16:creationId xmlns:a16="http://schemas.microsoft.com/office/drawing/2014/main" id="{A38F8644-43F8-4B87-94BD-D81EEA47A06C}"/>
              </a:ext>
            </a:extLst>
          </p:cNvPr>
          <p:cNvSpPr txBox="1"/>
          <p:nvPr/>
        </p:nvSpPr>
        <p:spPr>
          <a:xfrm>
            <a:off x="6005384" y="2718486"/>
            <a:ext cx="6039469" cy="4708981"/>
          </a:xfrm>
          <a:prstGeom prst="rect">
            <a:avLst/>
          </a:prstGeom>
          <a:noFill/>
        </p:spPr>
        <p:txBody>
          <a:bodyPr wrap="square" rtlCol="0">
            <a:spAutoFit/>
          </a:bodyPr>
          <a:lstStyle/>
          <a:p>
            <a:pPr marL="342900" indent="-342900">
              <a:buFont typeface="Arial" panose="020B0604020202020204" pitchFamily="34" charset="0"/>
              <a:buChar char="•"/>
            </a:pPr>
            <a:r>
              <a:rPr lang="en-SI" sz="2000" dirty="0">
                <a:solidFill>
                  <a:schemeClr val="bg1"/>
                </a:solidFill>
              </a:rPr>
              <a:t>OPN je pomemben dokument (občine vplivajo na trg nepremičnin, načrtujejo prostorske ureditve lokalnega pomena, določa se namenska raba prostora).</a:t>
            </a:r>
          </a:p>
          <a:p>
            <a:pPr marL="342900" indent="-342900">
              <a:buFont typeface="Arial" panose="020B0604020202020204" pitchFamily="34" charset="0"/>
              <a:buChar char="•"/>
            </a:pPr>
            <a:r>
              <a:rPr lang="en-SI" sz="2000" dirty="0">
                <a:solidFill>
                  <a:schemeClr val="bg1"/>
                </a:solidFill>
              </a:rPr>
              <a:t>OPN je tudi podlaga za izdajo predodločb in gradbenih dovoljen</a:t>
            </a:r>
            <a:r>
              <a:rPr lang="sl-SI" sz="2000" dirty="0">
                <a:solidFill>
                  <a:schemeClr val="bg1"/>
                </a:solidFill>
              </a:rPr>
              <a:t>j</a:t>
            </a:r>
            <a:r>
              <a:rPr lang="en-SI" sz="2000" dirty="0">
                <a:solidFill>
                  <a:schemeClr val="bg1"/>
                </a:solidFill>
              </a:rPr>
              <a:t> in določa pogoje za posege v prostor.</a:t>
            </a:r>
          </a:p>
          <a:p>
            <a:pPr marL="342900" indent="-342900">
              <a:buFont typeface="Arial" panose="020B0604020202020204" pitchFamily="34" charset="0"/>
              <a:buChar char="•"/>
            </a:pPr>
            <a:r>
              <a:rPr lang="en-SI" sz="2000" dirty="0">
                <a:solidFill>
                  <a:schemeClr val="bg1"/>
                </a:solidFill>
              </a:rPr>
              <a:t>Občine niso avtonomne pri sprejemanju OPNjev, vezane so na državo oz. pridobivanje konkretnih smernic NUP</a:t>
            </a:r>
            <a:r>
              <a:rPr lang="sl-SI" sz="2000" dirty="0">
                <a:solidFill>
                  <a:schemeClr val="bg1"/>
                </a:solidFill>
              </a:rPr>
              <a:t>(načrtovalcev urejanja prostora)</a:t>
            </a:r>
            <a:r>
              <a:rPr lang="en-SI" sz="2000" dirty="0">
                <a:solidFill>
                  <a:schemeClr val="bg1"/>
                </a:solidFill>
              </a:rPr>
              <a:t> in pridobivanje mnenj državnih NUP.</a:t>
            </a:r>
          </a:p>
          <a:p>
            <a:pPr marL="342900" indent="-342900">
              <a:buFont typeface="Arial" panose="020B0604020202020204" pitchFamily="34" charset="0"/>
              <a:buChar char="•"/>
            </a:pPr>
            <a:r>
              <a:rPr lang="en-SI" sz="2000" dirty="0">
                <a:solidFill>
                  <a:schemeClr val="bg1"/>
                </a:solidFill>
              </a:rPr>
              <a:t>Terminski plan sprej</a:t>
            </a:r>
            <a:r>
              <a:rPr lang="sl-SI" sz="2000" dirty="0" err="1">
                <a:solidFill>
                  <a:schemeClr val="bg1"/>
                </a:solidFill>
              </a:rPr>
              <a:t>ema</a:t>
            </a:r>
            <a:r>
              <a:rPr lang="en-SI" sz="2000" dirty="0">
                <a:solidFill>
                  <a:schemeClr val="bg1"/>
                </a:solidFill>
              </a:rPr>
              <a:t>nja OPPN je še vedno občutno predolg (po ocenah bodo spremembe vzele še vedno več kot 2 leti)</a:t>
            </a:r>
            <a:r>
              <a:rPr lang="sl-SI" sz="2000" dirty="0">
                <a:solidFill>
                  <a:schemeClr val="bg1"/>
                </a:solidFill>
              </a:rPr>
              <a:t>.</a:t>
            </a:r>
            <a:endParaRPr lang="en-SI" sz="2000" dirty="0">
              <a:solidFill>
                <a:schemeClr val="bg1"/>
              </a:solidFill>
            </a:endParaRPr>
          </a:p>
          <a:p>
            <a:pPr marL="342900" indent="-342900">
              <a:buFont typeface="Arial" panose="020B0604020202020204" pitchFamily="34" charset="0"/>
              <a:buChar char="•"/>
            </a:pPr>
            <a:endParaRPr lang="en-US" sz="2000" dirty="0">
              <a:solidFill>
                <a:schemeClr val="bg1"/>
              </a:solidFill>
            </a:endParaRPr>
          </a:p>
        </p:txBody>
      </p:sp>
      <p:sp>
        <p:nvSpPr>
          <p:cNvPr id="17" name="TextBox 16">
            <a:extLst>
              <a:ext uri="{FF2B5EF4-FFF2-40B4-BE49-F238E27FC236}">
                <a16:creationId xmlns:a16="http://schemas.microsoft.com/office/drawing/2014/main" id="{E8121E55-13F3-4A4D-BF4F-1D6DABA67AB1}"/>
              </a:ext>
            </a:extLst>
          </p:cNvPr>
          <p:cNvSpPr txBox="1"/>
          <p:nvPr/>
        </p:nvSpPr>
        <p:spPr>
          <a:xfrm>
            <a:off x="6650493" y="718319"/>
            <a:ext cx="5270501" cy="1754326"/>
          </a:xfrm>
          <a:prstGeom prst="rect">
            <a:avLst/>
          </a:prstGeom>
          <a:noFill/>
        </p:spPr>
        <p:txBody>
          <a:bodyPr wrap="square" rtlCol="0">
            <a:spAutoFit/>
          </a:bodyPr>
          <a:lstStyle/>
          <a:p>
            <a:pPr algn="r"/>
            <a:r>
              <a:rPr lang="en-US" sz="5400" spc="200" dirty="0">
                <a:solidFill>
                  <a:schemeClr val="bg1"/>
                </a:solidFill>
              </a:rPr>
              <a:t>POZIV SPREMEMBAM</a:t>
            </a:r>
            <a:endParaRPr lang="sl-SI" sz="5400" dirty="0">
              <a:solidFill>
                <a:schemeClr val="bg1"/>
              </a:solidFill>
            </a:endParaRPr>
          </a:p>
        </p:txBody>
      </p:sp>
      <p:pic>
        <p:nvPicPr>
          <p:cNvPr id="8" name="Picture Placeholder 7">
            <a:extLst>
              <a:ext uri="{FF2B5EF4-FFF2-40B4-BE49-F238E27FC236}">
                <a16:creationId xmlns:a16="http://schemas.microsoft.com/office/drawing/2014/main" id="{E67CBB2C-C01C-5374-D826-E31581219B89}"/>
              </a:ext>
            </a:extLst>
          </p:cNvPr>
          <p:cNvPicPr>
            <a:picLocks noGrp="1" noChangeAspect="1"/>
          </p:cNvPicPr>
          <p:nvPr>
            <p:ph type="pic" sz="quarter" idx="11"/>
          </p:nvPr>
        </p:nvPicPr>
        <p:blipFill>
          <a:blip r:embed="rId3">
            <a:duotone>
              <a:prstClr val="black"/>
              <a:schemeClr val="accent4">
                <a:tint val="45000"/>
                <a:satMod val="400000"/>
              </a:schemeClr>
            </a:duotone>
            <a:extLst>
              <a:ext uri="{BEBA8EAE-BF5A-486C-A8C5-ECC9F3942E4B}">
                <a14:imgProps xmlns:a14="http://schemas.microsoft.com/office/drawing/2010/main">
                  <a14:imgLayer r:embed="rId4">
                    <a14:imgEffect>
                      <a14:sharpenSoften amount="50000"/>
                    </a14:imgEffect>
                    <a14:imgEffect>
                      <a14:colorTemperature colorTemp="4700"/>
                    </a14:imgEffect>
                    <a14:imgEffect>
                      <a14:saturation sat="0"/>
                    </a14:imgEffect>
                    <a14:imgEffect>
                      <a14:brightnessContrast bright="40000" contrast="-40000"/>
                    </a14:imgEffect>
                  </a14:imgLayer>
                </a14:imgProps>
              </a:ext>
            </a:extLst>
          </a:blip>
          <a:srcRect l="3292" r="3292"/>
          <a:stretch>
            <a:fillRect/>
          </a:stretch>
        </p:blipFill>
        <p:spPr/>
      </p:pic>
    </p:spTree>
    <p:extLst>
      <p:ext uri="{BB962C8B-B14F-4D97-AF65-F5344CB8AC3E}">
        <p14:creationId xmlns:p14="http://schemas.microsoft.com/office/powerpoint/2010/main" val="1155668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Полилиния 39"/>
          <p:cNvSpPr>
            <a:spLocks noChangeArrowheads="1"/>
          </p:cNvSpPr>
          <p:nvPr/>
        </p:nvSpPr>
        <p:spPr bwMode="auto">
          <a:xfrm>
            <a:off x="941" y="0"/>
            <a:ext cx="12190119" cy="6858000"/>
          </a:xfrm>
          <a:custGeom>
            <a:avLst/>
            <a:gdLst>
              <a:gd name="connsiteX0" fmla="*/ 12178544 w 18288000"/>
              <a:gd name="connsiteY0" fmla="*/ 1181129 h 10288588"/>
              <a:gd name="connsiteX1" fmla="*/ 8154194 w 18288000"/>
              <a:gd name="connsiteY1" fmla="*/ 5144827 h 10288588"/>
              <a:gd name="connsiteX2" fmla="*/ 12178544 w 18288000"/>
              <a:gd name="connsiteY2" fmla="*/ 9107460 h 10288588"/>
              <a:gd name="connsiteX3" fmla="*/ 16201818 w 18288000"/>
              <a:gd name="connsiteY3" fmla="*/ 5144827 h 10288588"/>
              <a:gd name="connsiteX4" fmla="*/ 0 w 18288000"/>
              <a:gd name="connsiteY4" fmla="*/ 0 h 10288588"/>
              <a:gd name="connsiteX5" fmla="*/ 18288000 w 18288000"/>
              <a:gd name="connsiteY5" fmla="*/ 0 h 10288588"/>
              <a:gd name="connsiteX6" fmla="*/ 18288000 w 18288000"/>
              <a:gd name="connsiteY6" fmla="*/ 10288588 h 10288588"/>
              <a:gd name="connsiteX7" fmla="*/ 0 w 18288000"/>
              <a:gd name="connsiteY7" fmla="*/ 10288588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288000" h="10288588">
                <a:moveTo>
                  <a:pt x="12178544" y="1181129"/>
                </a:moveTo>
                <a:lnTo>
                  <a:pt x="8154194" y="5144827"/>
                </a:lnTo>
                <a:lnTo>
                  <a:pt x="12178544" y="9107460"/>
                </a:lnTo>
                <a:lnTo>
                  <a:pt x="16201818" y="5144827"/>
                </a:lnTo>
                <a:close/>
                <a:moveTo>
                  <a:pt x="0" y="0"/>
                </a:moveTo>
                <a:lnTo>
                  <a:pt x="18288000" y="0"/>
                </a:lnTo>
                <a:lnTo>
                  <a:pt x="18288000" y="10288588"/>
                </a:lnTo>
                <a:lnTo>
                  <a:pt x="0" y="10288588"/>
                </a:lnTo>
                <a:close/>
              </a:path>
            </a:pathLst>
          </a:cu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41" name="Полилиния 40"/>
          <p:cNvSpPr>
            <a:spLocks/>
          </p:cNvSpPr>
          <p:nvPr/>
        </p:nvSpPr>
        <p:spPr bwMode="auto">
          <a:xfrm>
            <a:off x="941" y="0"/>
            <a:ext cx="12190119" cy="6858000"/>
          </a:xfrm>
          <a:custGeom>
            <a:avLst/>
            <a:gdLst>
              <a:gd name="connsiteX0" fmla="*/ 12178544 w 18288000"/>
              <a:gd name="connsiteY0" fmla="*/ 1181129 h 10288588"/>
              <a:gd name="connsiteX1" fmla="*/ 8154194 w 18288000"/>
              <a:gd name="connsiteY1" fmla="*/ 5144827 h 10288588"/>
              <a:gd name="connsiteX2" fmla="*/ 12178544 w 18288000"/>
              <a:gd name="connsiteY2" fmla="*/ 9107460 h 10288588"/>
              <a:gd name="connsiteX3" fmla="*/ 16201818 w 18288000"/>
              <a:gd name="connsiteY3" fmla="*/ 5144827 h 10288588"/>
              <a:gd name="connsiteX4" fmla="*/ 1298213 w 18288000"/>
              <a:gd name="connsiteY4" fmla="*/ 0 h 10288588"/>
              <a:gd name="connsiteX5" fmla="*/ 18288000 w 18288000"/>
              <a:gd name="connsiteY5" fmla="*/ 0 h 10288588"/>
              <a:gd name="connsiteX6" fmla="*/ 18288000 w 18288000"/>
              <a:gd name="connsiteY6" fmla="*/ 10288588 h 10288588"/>
              <a:gd name="connsiteX7" fmla="*/ 1298213 w 18288000"/>
              <a:gd name="connsiteY7" fmla="*/ 10288588 h 10288588"/>
              <a:gd name="connsiteX8" fmla="*/ 0 w 18288000"/>
              <a:gd name="connsiteY8" fmla="*/ 9010628 h 10288588"/>
              <a:gd name="connsiteX9" fmla="*/ 0 w 18288000"/>
              <a:gd name="connsiteY9" fmla="*/ 1277960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10288588">
                <a:moveTo>
                  <a:pt x="12178544" y="1181129"/>
                </a:moveTo>
                <a:lnTo>
                  <a:pt x="8154194" y="5144827"/>
                </a:lnTo>
                <a:lnTo>
                  <a:pt x="12178544" y="9107460"/>
                </a:lnTo>
                <a:lnTo>
                  <a:pt x="16201818" y="5144827"/>
                </a:lnTo>
                <a:close/>
                <a:moveTo>
                  <a:pt x="1298213" y="0"/>
                </a:moveTo>
                <a:lnTo>
                  <a:pt x="18288000" y="0"/>
                </a:lnTo>
                <a:lnTo>
                  <a:pt x="18288000" y="10288588"/>
                </a:lnTo>
                <a:lnTo>
                  <a:pt x="1298213" y="10288588"/>
                </a:lnTo>
                <a:lnTo>
                  <a:pt x="0" y="9010628"/>
                </a:lnTo>
                <a:lnTo>
                  <a:pt x="0" y="1277960"/>
                </a:lnTo>
                <a:close/>
              </a:path>
            </a:pathLst>
          </a:custGeom>
          <a:solidFill>
            <a:schemeClr val="accent4">
              <a:lumMod val="50000"/>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42" name="Полилиния 41"/>
          <p:cNvSpPr>
            <a:spLocks/>
          </p:cNvSpPr>
          <p:nvPr/>
        </p:nvSpPr>
        <p:spPr bwMode="auto">
          <a:xfrm>
            <a:off x="941" y="0"/>
            <a:ext cx="12190119" cy="6858000"/>
          </a:xfrm>
          <a:custGeom>
            <a:avLst/>
            <a:gdLst>
              <a:gd name="connsiteX0" fmla="*/ 12178544 w 18288000"/>
              <a:gd name="connsiteY0" fmla="*/ 1181129 h 10288588"/>
              <a:gd name="connsiteX1" fmla="*/ 8154194 w 18288000"/>
              <a:gd name="connsiteY1" fmla="*/ 5144827 h 10288588"/>
              <a:gd name="connsiteX2" fmla="*/ 12178544 w 18288000"/>
              <a:gd name="connsiteY2" fmla="*/ 9107460 h 10288588"/>
              <a:gd name="connsiteX3" fmla="*/ 16201818 w 18288000"/>
              <a:gd name="connsiteY3" fmla="*/ 5144827 h 10288588"/>
              <a:gd name="connsiteX4" fmla="*/ 3714868 w 18288000"/>
              <a:gd name="connsiteY4" fmla="*/ 0 h 10288588"/>
              <a:gd name="connsiteX5" fmla="*/ 18288000 w 18288000"/>
              <a:gd name="connsiteY5" fmla="*/ 0 h 10288588"/>
              <a:gd name="connsiteX6" fmla="*/ 18288000 w 18288000"/>
              <a:gd name="connsiteY6" fmla="*/ 10288588 h 10288588"/>
              <a:gd name="connsiteX7" fmla="*/ 3714868 w 18288000"/>
              <a:gd name="connsiteY7" fmla="*/ 10288588 h 10288588"/>
              <a:gd name="connsiteX8" fmla="*/ 0 w 18288000"/>
              <a:gd name="connsiteY8" fmla="*/ 6631346 h 10288588"/>
              <a:gd name="connsiteX9" fmla="*/ 0 w 18288000"/>
              <a:gd name="connsiteY9" fmla="*/ 3657243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288000" h="10288588">
                <a:moveTo>
                  <a:pt x="12178544" y="1181129"/>
                </a:moveTo>
                <a:lnTo>
                  <a:pt x="8154194" y="5144827"/>
                </a:lnTo>
                <a:lnTo>
                  <a:pt x="12178544" y="9107460"/>
                </a:lnTo>
                <a:lnTo>
                  <a:pt x="16201818" y="5144827"/>
                </a:lnTo>
                <a:close/>
                <a:moveTo>
                  <a:pt x="3714868" y="0"/>
                </a:moveTo>
                <a:lnTo>
                  <a:pt x="18288000" y="0"/>
                </a:lnTo>
                <a:lnTo>
                  <a:pt x="18288000" y="10288588"/>
                </a:lnTo>
                <a:lnTo>
                  <a:pt x="3714868" y="10288588"/>
                </a:lnTo>
                <a:lnTo>
                  <a:pt x="0" y="6631346"/>
                </a:lnTo>
                <a:lnTo>
                  <a:pt x="0" y="3657243"/>
                </a:lnTo>
                <a:close/>
              </a:path>
            </a:pathLst>
          </a:custGeom>
          <a:solidFill>
            <a:schemeClr val="accent4">
              <a:lumMod val="50000"/>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44" name="Полилиния 43"/>
          <p:cNvSpPr>
            <a:spLocks/>
          </p:cNvSpPr>
          <p:nvPr/>
        </p:nvSpPr>
        <p:spPr bwMode="auto">
          <a:xfrm>
            <a:off x="605819" y="0"/>
            <a:ext cx="11585240" cy="6858000"/>
          </a:xfrm>
          <a:custGeom>
            <a:avLst/>
            <a:gdLst>
              <a:gd name="connsiteX0" fmla="*/ 11271086 w 17380542"/>
              <a:gd name="connsiteY0" fmla="*/ 1181129 h 10288588"/>
              <a:gd name="connsiteX1" fmla="*/ 7246737 w 17380542"/>
              <a:gd name="connsiteY1" fmla="*/ 5144827 h 10288588"/>
              <a:gd name="connsiteX2" fmla="*/ 11271086 w 17380542"/>
              <a:gd name="connsiteY2" fmla="*/ 9107460 h 10288588"/>
              <a:gd name="connsiteX3" fmla="*/ 15294360 w 17380542"/>
              <a:gd name="connsiteY3" fmla="*/ 5144827 h 10288588"/>
              <a:gd name="connsiteX4" fmla="*/ 5224820 w 17380542"/>
              <a:gd name="connsiteY4" fmla="*/ 0 h 10288588"/>
              <a:gd name="connsiteX5" fmla="*/ 17319188 w 17380542"/>
              <a:gd name="connsiteY5" fmla="*/ 0 h 10288588"/>
              <a:gd name="connsiteX6" fmla="*/ 17380542 w 17380542"/>
              <a:gd name="connsiteY6" fmla="*/ 60653 h 10288588"/>
              <a:gd name="connsiteX7" fmla="*/ 17380542 w 17380542"/>
              <a:gd name="connsiteY7" fmla="*/ 10227935 h 10288588"/>
              <a:gd name="connsiteX8" fmla="*/ 17319188 w 17380542"/>
              <a:gd name="connsiteY8" fmla="*/ 10288588 h 10288588"/>
              <a:gd name="connsiteX9" fmla="*/ 5224820 w 17380542"/>
              <a:gd name="connsiteY9" fmla="*/ 10288588 h 10288588"/>
              <a:gd name="connsiteX10" fmla="*/ 0 w 17380542"/>
              <a:gd name="connsiteY10" fmla="*/ 5144826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80542" h="10288588">
                <a:moveTo>
                  <a:pt x="11271086" y="1181129"/>
                </a:moveTo>
                <a:lnTo>
                  <a:pt x="7246737" y="5144827"/>
                </a:lnTo>
                <a:lnTo>
                  <a:pt x="11271086" y="9107460"/>
                </a:lnTo>
                <a:lnTo>
                  <a:pt x="15294360" y="5144827"/>
                </a:lnTo>
                <a:close/>
                <a:moveTo>
                  <a:pt x="5224820" y="0"/>
                </a:moveTo>
                <a:lnTo>
                  <a:pt x="17319188" y="0"/>
                </a:lnTo>
                <a:lnTo>
                  <a:pt x="17380542" y="60653"/>
                </a:lnTo>
                <a:lnTo>
                  <a:pt x="17380542" y="10227935"/>
                </a:lnTo>
                <a:lnTo>
                  <a:pt x="17319188" y="10288588"/>
                </a:lnTo>
                <a:lnTo>
                  <a:pt x="5224820" y="10288588"/>
                </a:lnTo>
                <a:lnTo>
                  <a:pt x="0" y="5144826"/>
                </a:lnTo>
                <a:close/>
              </a:path>
            </a:pathLst>
          </a:custGeom>
          <a:solidFill>
            <a:schemeClr val="accent4">
              <a:lumMod val="50000"/>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46" name="Полилиния 45"/>
          <p:cNvSpPr>
            <a:spLocks/>
          </p:cNvSpPr>
          <p:nvPr/>
        </p:nvSpPr>
        <p:spPr bwMode="auto">
          <a:xfrm>
            <a:off x="2215957" y="0"/>
            <a:ext cx="9975103" cy="6858000"/>
          </a:xfrm>
          <a:custGeom>
            <a:avLst/>
            <a:gdLst>
              <a:gd name="connsiteX0" fmla="*/ 8855507 w 14964963"/>
              <a:gd name="connsiteY0" fmla="*/ 1181129 h 10288588"/>
              <a:gd name="connsiteX1" fmla="*/ 4831158 w 14964963"/>
              <a:gd name="connsiteY1" fmla="*/ 5144827 h 10288588"/>
              <a:gd name="connsiteX2" fmla="*/ 8855507 w 14964963"/>
              <a:gd name="connsiteY2" fmla="*/ 9107460 h 10288588"/>
              <a:gd name="connsiteX3" fmla="*/ 12878781 w 14964963"/>
              <a:gd name="connsiteY3" fmla="*/ 5144827 h 10288588"/>
              <a:gd name="connsiteX4" fmla="*/ 5224066 w 14964963"/>
              <a:gd name="connsiteY4" fmla="*/ 0 h 10288588"/>
              <a:gd name="connsiteX5" fmla="*/ 12486949 w 14964963"/>
              <a:gd name="connsiteY5" fmla="*/ 0 h 10288588"/>
              <a:gd name="connsiteX6" fmla="*/ 14964963 w 14964963"/>
              <a:gd name="connsiteY6" fmla="*/ 2439935 h 10288588"/>
              <a:gd name="connsiteX7" fmla="*/ 14964963 w 14964963"/>
              <a:gd name="connsiteY7" fmla="*/ 7848653 h 10288588"/>
              <a:gd name="connsiteX8" fmla="*/ 12486949 w 14964963"/>
              <a:gd name="connsiteY8" fmla="*/ 10288588 h 10288588"/>
              <a:gd name="connsiteX9" fmla="*/ 5224066 w 14964963"/>
              <a:gd name="connsiteY9" fmla="*/ 10288588 h 10288588"/>
              <a:gd name="connsiteX10" fmla="*/ 0 w 14964963"/>
              <a:gd name="connsiteY10" fmla="*/ 5144826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964963" h="10288588">
                <a:moveTo>
                  <a:pt x="8855507" y="1181129"/>
                </a:moveTo>
                <a:lnTo>
                  <a:pt x="4831158" y="5144827"/>
                </a:lnTo>
                <a:lnTo>
                  <a:pt x="8855507" y="9107460"/>
                </a:lnTo>
                <a:lnTo>
                  <a:pt x="12878781" y="5144827"/>
                </a:lnTo>
                <a:close/>
                <a:moveTo>
                  <a:pt x="5224066" y="0"/>
                </a:moveTo>
                <a:lnTo>
                  <a:pt x="12486949" y="0"/>
                </a:lnTo>
                <a:lnTo>
                  <a:pt x="14964963" y="2439935"/>
                </a:lnTo>
                <a:lnTo>
                  <a:pt x="14964963" y="7848653"/>
                </a:lnTo>
                <a:lnTo>
                  <a:pt x="12486949" y="10288588"/>
                </a:lnTo>
                <a:lnTo>
                  <a:pt x="5224066" y="10288588"/>
                </a:lnTo>
                <a:lnTo>
                  <a:pt x="0" y="5144826"/>
                </a:lnTo>
                <a:close/>
              </a:path>
            </a:pathLst>
          </a:custGeom>
          <a:solidFill>
            <a:schemeClr val="accent4">
              <a:lumMod val="50000"/>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sp>
        <p:nvSpPr>
          <p:cNvPr id="48" name="Полилиния 47"/>
          <p:cNvSpPr>
            <a:spLocks/>
          </p:cNvSpPr>
          <p:nvPr/>
        </p:nvSpPr>
        <p:spPr bwMode="auto">
          <a:xfrm>
            <a:off x="3826094" y="0"/>
            <a:ext cx="8364965" cy="6858000"/>
          </a:xfrm>
          <a:custGeom>
            <a:avLst/>
            <a:gdLst>
              <a:gd name="connsiteX0" fmla="*/ 6439928 w 12549384"/>
              <a:gd name="connsiteY0" fmla="*/ 1181129 h 10288588"/>
              <a:gd name="connsiteX1" fmla="*/ 2415578 w 12549384"/>
              <a:gd name="connsiteY1" fmla="*/ 5144827 h 10288588"/>
              <a:gd name="connsiteX2" fmla="*/ 6439928 w 12549384"/>
              <a:gd name="connsiteY2" fmla="*/ 9107460 h 10288588"/>
              <a:gd name="connsiteX3" fmla="*/ 10463202 w 12549384"/>
              <a:gd name="connsiteY3" fmla="*/ 5144827 h 10288588"/>
              <a:gd name="connsiteX4" fmla="*/ 5225142 w 12549384"/>
              <a:gd name="connsiteY4" fmla="*/ 0 h 10288588"/>
              <a:gd name="connsiteX5" fmla="*/ 7654715 w 12549384"/>
              <a:gd name="connsiteY5" fmla="*/ 0 h 10288588"/>
              <a:gd name="connsiteX6" fmla="*/ 12549384 w 12549384"/>
              <a:gd name="connsiteY6" fmla="*/ 4818154 h 10288588"/>
              <a:gd name="connsiteX7" fmla="*/ 12549384 w 12549384"/>
              <a:gd name="connsiteY7" fmla="*/ 5470435 h 10288588"/>
              <a:gd name="connsiteX8" fmla="*/ 7654715 w 12549384"/>
              <a:gd name="connsiteY8" fmla="*/ 10288588 h 10288588"/>
              <a:gd name="connsiteX9" fmla="*/ 5225142 w 12549384"/>
              <a:gd name="connsiteY9" fmla="*/ 10288588 h 10288588"/>
              <a:gd name="connsiteX10" fmla="*/ 0 w 12549384"/>
              <a:gd name="connsiteY10" fmla="*/ 5144826 h 10288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549384" h="10288588">
                <a:moveTo>
                  <a:pt x="6439928" y="1181129"/>
                </a:moveTo>
                <a:lnTo>
                  <a:pt x="2415578" y="5144827"/>
                </a:lnTo>
                <a:lnTo>
                  <a:pt x="6439928" y="9107460"/>
                </a:lnTo>
                <a:lnTo>
                  <a:pt x="10463202" y="5144827"/>
                </a:lnTo>
                <a:close/>
                <a:moveTo>
                  <a:pt x="5225142" y="0"/>
                </a:moveTo>
                <a:lnTo>
                  <a:pt x="7654715" y="0"/>
                </a:lnTo>
                <a:lnTo>
                  <a:pt x="12549384" y="4818154"/>
                </a:lnTo>
                <a:lnTo>
                  <a:pt x="12549384" y="5470435"/>
                </a:lnTo>
                <a:lnTo>
                  <a:pt x="7654715" y="10288588"/>
                </a:lnTo>
                <a:lnTo>
                  <a:pt x="5225142" y="10288588"/>
                </a:lnTo>
                <a:lnTo>
                  <a:pt x="0" y="5144826"/>
                </a:lnTo>
                <a:close/>
              </a:path>
            </a:pathLst>
          </a:custGeom>
          <a:solidFill>
            <a:schemeClr val="accent4">
              <a:lumMod val="50000"/>
              <a:alpha val="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200"/>
          </a:p>
        </p:txBody>
      </p:sp>
      <p:grpSp>
        <p:nvGrpSpPr>
          <p:cNvPr id="2" name="Group 1"/>
          <p:cNvGrpSpPr/>
          <p:nvPr/>
        </p:nvGrpSpPr>
        <p:grpSpPr>
          <a:xfrm>
            <a:off x="476967" y="528833"/>
            <a:ext cx="5368145" cy="6262258"/>
            <a:chOff x="1003083" y="2260940"/>
            <a:chExt cx="8053460" cy="6584288"/>
          </a:xfrm>
        </p:grpSpPr>
        <p:sp>
          <p:nvSpPr>
            <p:cNvPr id="12" name="TextBox 11">
              <a:extLst>
                <a:ext uri="{FF2B5EF4-FFF2-40B4-BE49-F238E27FC236}">
                  <a16:creationId xmlns:a16="http://schemas.microsoft.com/office/drawing/2014/main" id="{8337DDB1-3B90-4D72-B50D-FAC5C597F33A}"/>
                </a:ext>
              </a:extLst>
            </p:cNvPr>
            <p:cNvSpPr txBox="1"/>
            <p:nvPr/>
          </p:nvSpPr>
          <p:spPr>
            <a:xfrm>
              <a:off x="1003083" y="3894093"/>
              <a:ext cx="8053460" cy="4951135"/>
            </a:xfrm>
            <a:prstGeom prst="rect">
              <a:avLst/>
            </a:prstGeom>
            <a:noFill/>
          </p:spPr>
          <p:txBody>
            <a:bodyPr wrap="square" rtlCol="0">
              <a:spAutoFit/>
            </a:bodyPr>
            <a:lstStyle/>
            <a:p>
              <a:r>
                <a:rPr lang="sl-SI" sz="2000" dirty="0">
                  <a:solidFill>
                    <a:schemeClr val="bg1"/>
                  </a:solidFill>
                  <a:effectLst/>
                  <a:latin typeface="Palatino Linotype" panose="02040502050505030304" pitchFamily="18" charset="0"/>
                  <a:ea typeface="Times New Roman" panose="02020603050405020304" pitchFamily="18" charset="0"/>
                </a:rPr>
                <a:t>Z ZIUOPZP nismo določili območja za spremembo OPPN za obnovo. Opozorili smo že na nujnost, da lahko občine nadaljujejo s postopki.</a:t>
              </a:r>
            </a:p>
            <a:p>
              <a:endParaRPr lang="sl-SI" sz="2000" dirty="0">
                <a:solidFill>
                  <a:schemeClr val="bg1"/>
                </a:solidFill>
                <a:latin typeface="Palatino Linotype" panose="02040502050505030304" pitchFamily="18" charset="0"/>
                <a:ea typeface="Times New Roman" panose="02020603050405020304" pitchFamily="18" charset="0"/>
              </a:endParaRPr>
            </a:p>
            <a:p>
              <a:r>
                <a:rPr lang="sl-SI" sz="20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Nedavne ujme so izpostavile tudi problematiko namenske rabe zemljišč, kar pa bo imelo tudi neposreden vpliv na lastnike obstoječih zemljišč  (vrednost).</a:t>
              </a:r>
            </a:p>
            <a:p>
              <a:endParaRPr lang="sl-SI" sz="2000"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endParaRPr>
            </a:p>
            <a:p>
              <a:r>
                <a:rPr lang="sl-SI" sz="20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rPr>
                <a:t>Občine bodo morale pristopiti k obvladovanju poplav (sonaravne rešitve) in se prilagoditi podnebnim spremembam ter za to </a:t>
              </a:r>
              <a:r>
                <a:rPr lang="sl-SI" sz="2000" dirty="0">
                  <a:solidFill>
                    <a:schemeClr val="bg1"/>
                  </a:solidFill>
                  <a:latin typeface="Palatino Linotype" panose="02040502050505030304" pitchFamily="18" charset="0"/>
                  <a:ea typeface="Times New Roman" panose="02020603050405020304" pitchFamily="18" charset="0"/>
                  <a:cs typeface="Times New Roman" panose="02020603050405020304" pitchFamily="18" charset="0"/>
                </a:rPr>
                <a:t>zagotoviti tudi proračunska sredstva.</a:t>
              </a:r>
              <a:endParaRPr lang="sl-SI" sz="2000" dirty="0">
                <a:solidFill>
                  <a:schemeClr val="bg1"/>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SI" sz="2000" dirty="0">
                <a:solidFill>
                  <a:schemeClr val="bg1"/>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800B79F5-6AB5-48ED-951D-4D045F2C6068}"/>
                </a:ext>
              </a:extLst>
            </p:cNvPr>
            <p:cNvSpPr txBox="1"/>
            <p:nvPr/>
          </p:nvSpPr>
          <p:spPr>
            <a:xfrm>
              <a:off x="1827758" y="2260940"/>
              <a:ext cx="7228785" cy="2292904"/>
            </a:xfrm>
            <a:prstGeom prst="rect">
              <a:avLst/>
            </a:prstGeom>
            <a:noFill/>
          </p:spPr>
          <p:txBody>
            <a:bodyPr wrap="square" rtlCol="0">
              <a:spAutoFit/>
            </a:bodyPr>
            <a:lstStyle/>
            <a:p>
              <a:pPr algn="ctr"/>
              <a:r>
                <a:rPr lang="en-US" sz="4666" dirty="0">
                  <a:solidFill>
                    <a:schemeClr val="bg2"/>
                  </a:solidFill>
                  <a:latin typeface="Montserrat ExtraBold" panose="00000900000000000000" pitchFamily="50" charset="0"/>
                  <a:ea typeface="Roboto Black" panose="02000000000000000000" pitchFamily="2" charset="0"/>
                  <a:cs typeface="Open Sans Light" panose="020B0306030504020204" pitchFamily="34" charset="0"/>
                </a:rPr>
                <a:t>IZZIVI, KI SO PRED NAMI</a:t>
              </a:r>
            </a:p>
          </p:txBody>
        </p:sp>
      </p:grpSp>
      <p:pic>
        <p:nvPicPr>
          <p:cNvPr id="5" name="Picture Placeholder 4">
            <a:extLst>
              <a:ext uri="{FF2B5EF4-FFF2-40B4-BE49-F238E27FC236}">
                <a16:creationId xmlns:a16="http://schemas.microsoft.com/office/drawing/2014/main" id="{A5C865CD-9314-645B-F401-B93B70F8B695}"/>
              </a:ext>
            </a:extLst>
          </p:cNvPr>
          <p:cNvPicPr>
            <a:picLocks noGrp="1" noChangeAspect="1"/>
          </p:cNvPicPr>
          <p:nvPr>
            <p:ph type="pic" sz="quarter" idx="11"/>
          </p:nvPr>
        </p:nvPicPr>
        <p:blipFill>
          <a:blip r:embed="rId3"/>
          <a:srcRect l="10221" r="10221"/>
          <a:stretch>
            <a:fillRect/>
          </a:stretch>
        </p:blipFill>
        <p:spPr>
          <a:xfrm>
            <a:off x="5409333" y="761216"/>
            <a:ext cx="5418051" cy="5335567"/>
          </a:xfrm>
        </p:spPr>
      </p:pic>
      <p:sp>
        <p:nvSpPr>
          <p:cNvPr id="34" name="Полилиния 33"/>
          <p:cNvSpPr/>
          <p:nvPr/>
        </p:nvSpPr>
        <p:spPr>
          <a:xfrm>
            <a:off x="5263976" y="617640"/>
            <a:ext cx="5708766" cy="5622722"/>
          </a:xfrm>
          <a:custGeom>
            <a:avLst/>
            <a:gdLst>
              <a:gd name="connsiteX0" fmla="*/ 4024223 w 8047626"/>
              <a:gd name="connsiteY0" fmla="*/ 934530 h 7926331"/>
              <a:gd name="connsiteX1" fmla="*/ 948829 w 8047626"/>
              <a:gd name="connsiteY1" fmla="*/ 3963573 h 7926331"/>
              <a:gd name="connsiteX2" fmla="*/ 4024223 w 8047626"/>
              <a:gd name="connsiteY2" fmla="*/ 6991802 h 7926331"/>
              <a:gd name="connsiteX3" fmla="*/ 7098794 w 8047626"/>
              <a:gd name="connsiteY3" fmla="*/ 3963573 h 7926331"/>
              <a:gd name="connsiteX4" fmla="*/ 4024350 w 8047626"/>
              <a:gd name="connsiteY4" fmla="*/ 0 h 7926331"/>
              <a:gd name="connsiteX5" fmla="*/ 8047626 w 8047626"/>
              <a:gd name="connsiteY5" fmla="*/ 3963698 h 7926331"/>
              <a:gd name="connsiteX6" fmla="*/ 4024350 w 8047626"/>
              <a:gd name="connsiteY6" fmla="*/ 7926331 h 7926331"/>
              <a:gd name="connsiteX7" fmla="*/ 0 w 8047626"/>
              <a:gd name="connsiteY7" fmla="*/ 3963698 h 792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047626" h="7926331">
                <a:moveTo>
                  <a:pt x="4024223" y="934530"/>
                </a:moveTo>
                <a:lnTo>
                  <a:pt x="948829" y="3963573"/>
                </a:lnTo>
                <a:lnTo>
                  <a:pt x="4024223" y="6991802"/>
                </a:lnTo>
                <a:lnTo>
                  <a:pt x="7098794" y="3963573"/>
                </a:lnTo>
                <a:close/>
                <a:moveTo>
                  <a:pt x="4024350" y="0"/>
                </a:moveTo>
                <a:lnTo>
                  <a:pt x="8047626" y="3963698"/>
                </a:lnTo>
                <a:lnTo>
                  <a:pt x="4024350" y="7926331"/>
                </a:lnTo>
                <a:lnTo>
                  <a:pt x="0" y="3963698"/>
                </a:lnTo>
                <a:close/>
              </a:path>
            </a:pathLst>
          </a:custGeom>
          <a:solidFill>
            <a:schemeClr val="accent4">
              <a:alpha val="73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a:p>
        </p:txBody>
      </p:sp>
    </p:spTree>
    <p:extLst>
      <p:ext uri="{BB962C8B-B14F-4D97-AF65-F5344CB8AC3E}">
        <p14:creationId xmlns:p14="http://schemas.microsoft.com/office/powerpoint/2010/main" val="3766361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940" y="0"/>
            <a:ext cx="5879193" cy="2006290"/>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p:cNvSpPr txBox="1"/>
          <p:nvPr/>
        </p:nvSpPr>
        <p:spPr>
          <a:xfrm>
            <a:off x="397301" y="341425"/>
            <a:ext cx="4381176" cy="1446550"/>
          </a:xfrm>
          <a:prstGeom prst="rect">
            <a:avLst/>
          </a:prstGeom>
          <a:noFill/>
        </p:spPr>
        <p:txBody>
          <a:bodyPr wrap="square" rtlCol="0">
            <a:spAutoFit/>
          </a:bodyPr>
          <a:lstStyle/>
          <a:p>
            <a:r>
              <a:rPr lang="en-US" sz="4400" dirty="0">
                <a:solidFill>
                  <a:schemeClr val="bg2"/>
                </a:solidFill>
                <a:latin typeface="Montserrat ExtraBold" panose="00000900000000000000" pitchFamily="50" charset="0"/>
                <a:ea typeface="Roboto Black" panose="02000000000000000000" pitchFamily="2" charset="0"/>
                <a:cs typeface="Open Sans Light" panose="020B0306030504020204" pitchFamily="34" charset="0"/>
              </a:rPr>
              <a:t>SISTEMSKE REŠITVE</a:t>
            </a:r>
            <a:endParaRPr lang="ru-RU" sz="4400" dirty="0">
              <a:solidFill>
                <a:schemeClr val="bg2"/>
              </a:solidFill>
              <a:latin typeface="Roboto Black" panose="02000000000000000000" pitchFamily="2" charset="0"/>
              <a:ea typeface="Roboto Black" panose="02000000000000000000" pitchFamily="2" charset="0"/>
              <a:cs typeface="Open Sans Light" panose="020B0306030504020204" pitchFamily="34" charset="0"/>
            </a:endParaRPr>
          </a:p>
        </p:txBody>
      </p:sp>
      <p:sp>
        <p:nvSpPr>
          <p:cNvPr id="32" name="TextBox 31"/>
          <p:cNvSpPr txBox="1"/>
          <p:nvPr/>
        </p:nvSpPr>
        <p:spPr>
          <a:xfrm>
            <a:off x="6276461" y="674400"/>
            <a:ext cx="5758664" cy="5509200"/>
          </a:xfrm>
          <a:prstGeom prst="rect">
            <a:avLst/>
          </a:prstGeom>
          <a:noFill/>
        </p:spPr>
        <p:txBody>
          <a:bodyPr wrap="square" rtlCol="0">
            <a:spAutoFit/>
          </a:bodyPr>
          <a:lstStyle/>
          <a:p>
            <a:pPr marL="342900" indent="-342900">
              <a:buFont typeface="Arial" panose="020B0604020202020204" pitchFamily="34" charset="0"/>
              <a:buChar char="•"/>
            </a:pPr>
            <a:r>
              <a:rPr lang="en-SI" sz="2200" dirty="0"/>
              <a:t>Pozitivno ocenjujemo določila o nadzoru porabe sredstev (dodatni Civilni nadzor).</a:t>
            </a:r>
          </a:p>
          <a:p>
            <a:pPr marL="342900" indent="-342900">
              <a:buFont typeface="Arial" panose="020B0604020202020204" pitchFamily="34" charset="0"/>
              <a:buChar char="•"/>
            </a:pPr>
            <a:r>
              <a:rPr lang="en-SI" sz="2200" dirty="0"/>
              <a:t>Pozitivno ocenjujemo javno objavo prejemnikov solidarnostnih sredstev.</a:t>
            </a:r>
          </a:p>
          <a:p>
            <a:pPr marL="342900" indent="-342900">
              <a:buFont typeface="Arial" panose="020B0604020202020204" pitchFamily="34" charset="0"/>
              <a:buChar char="•"/>
            </a:pPr>
            <a:r>
              <a:rPr lang="en-SI" sz="2200" dirty="0"/>
              <a:t>Ocenjujemo, da bi moral Zakon vključevati tudi sistemske rešitve.</a:t>
            </a:r>
          </a:p>
          <a:p>
            <a:pPr marL="342900" indent="-342900">
              <a:buFont typeface="Arial" panose="020B0604020202020204" pitchFamily="34" charset="0"/>
              <a:buChar char="•"/>
            </a:pPr>
            <a:r>
              <a:rPr lang="en-SI" sz="2200" dirty="0"/>
              <a:t>V Zakon</a:t>
            </a:r>
            <a:r>
              <a:rPr lang="sl-SI" sz="2200" dirty="0"/>
              <a:t>u</a:t>
            </a:r>
            <a:r>
              <a:rPr lang="en-SI" sz="2200" dirty="0"/>
              <a:t> je nujno opredeliti tudi predkupno pravico oz. vrstni red predkupne pravice za kmetijska zemljišča.</a:t>
            </a:r>
          </a:p>
          <a:p>
            <a:pPr marL="342900" indent="-342900">
              <a:buFont typeface="Arial" panose="020B0604020202020204" pitchFamily="34" charset="0"/>
              <a:buChar char="•"/>
            </a:pPr>
            <a:r>
              <a:rPr lang="en-SI" sz="2200" dirty="0"/>
              <a:t>Med ukrepe je potrebno vključiti tudi stavbe, ki niso neposredno ogrožene, ležijo pa na področju predvidenih zadrževalnikov.</a:t>
            </a:r>
          </a:p>
          <a:p>
            <a:pPr marL="342900" indent="-342900">
              <a:buFont typeface="Arial" panose="020B0604020202020204" pitchFamily="34" charset="0"/>
              <a:buChar char="•"/>
            </a:pPr>
            <a:r>
              <a:rPr lang="en-SI" sz="2200" dirty="0"/>
              <a:t>Za učinkovito in hitro zagotovitev nadomestnih in </a:t>
            </a:r>
            <a:r>
              <a:rPr lang="en-SI" sz="2200"/>
              <a:t>nadomestitvenih gradenj </a:t>
            </a:r>
            <a:r>
              <a:rPr lang="en-SI" sz="2200" dirty="0"/>
              <a:t>je potrebno pospešiti in poenostaviti gradnjo komunalne infrastruktre.</a:t>
            </a:r>
          </a:p>
        </p:txBody>
      </p:sp>
      <p:pic>
        <p:nvPicPr>
          <p:cNvPr id="8" name="Picture Placeholder 7">
            <a:extLst>
              <a:ext uri="{FF2B5EF4-FFF2-40B4-BE49-F238E27FC236}">
                <a16:creationId xmlns:a16="http://schemas.microsoft.com/office/drawing/2014/main" id="{9301F28E-7248-9D7E-338A-5D30FBAE3D8F}"/>
              </a:ext>
            </a:extLst>
          </p:cNvPr>
          <p:cNvPicPr>
            <a:picLocks noGrp="1" noChangeAspect="1"/>
          </p:cNvPicPr>
          <p:nvPr>
            <p:ph type="pic" sz="quarter" idx="14"/>
          </p:nvPr>
        </p:nvPicPr>
        <p:blipFill>
          <a:blip r:embed="rId3"/>
          <a:srcRect l="12444" r="12444"/>
          <a:stretch>
            <a:fillRect/>
          </a:stretch>
        </p:blipFill>
        <p:spPr/>
      </p:pic>
    </p:spTree>
    <p:extLst>
      <p:ext uri="{BB962C8B-B14F-4D97-AF65-F5344CB8AC3E}">
        <p14:creationId xmlns:p14="http://schemas.microsoft.com/office/powerpoint/2010/main" val="217486631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E6CFF438AEB40141B65AE019EE6FC4EB" ma:contentTypeVersion="17" ma:contentTypeDescription="Ustvari nov dokument." ma:contentTypeScope="" ma:versionID="e5caba4aea65e89c68e96de9c44d5bf5">
  <xsd:schema xmlns:xsd="http://www.w3.org/2001/XMLSchema" xmlns:xs="http://www.w3.org/2001/XMLSchema" xmlns:p="http://schemas.microsoft.com/office/2006/metadata/properties" xmlns:ns2="4ed11430-853b-4a7b-8750-5408e2d387a9" xmlns:ns3="d077d32f-1c4e-4c8c-ab83-d432997fa1dd" targetNamespace="http://schemas.microsoft.com/office/2006/metadata/properties" ma:root="true" ma:fieldsID="16cb170de682de78bf1e3478de82f64c" ns2:_="" ns3:_="">
    <xsd:import namespace="4ed11430-853b-4a7b-8750-5408e2d387a9"/>
    <xsd:import namespace="d077d32f-1c4e-4c8c-ab83-d432997fa1d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d11430-853b-4a7b-8750-5408e2d387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Oznake slike" ma:readOnly="false" ma:fieldId="{5cf76f15-5ced-4ddc-b409-7134ff3c332f}" ma:taxonomyMulti="true" ma:sspId="74e670e0-036f-40c5-a94b-014558db02e6"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077d32f-1c4e-4c8c-ab83-d432997fa1dd" elementFormDefault="qualified">
    <xsd:import namespace="http://schemas.microsoft.com/office/2006/documentManagement/types"/>
    <xsd:import namespace="http://schemas.microsoft.com/office/infopath/2007/PartnerControls"/>
    <xsd:element name="SharedWithUsers" ma:index="16" nillable="true" ma:displayName="V skupni rabi z"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V skupni rabi s podrobnostmi" ma:internalName="SharedWithDetails" ma:readOnly="true">
      <xsd:simpleType>
        <xsd:restriction base="dms:Note">
          <xsd:maxLength value="255"/>
        </xsd:restriction>
      </xsd:simpleType>
    </xsd:element>
    <xsd:element name="TaxCatchAll" ma:index="23" nillable="true" ma:displayName="Taxonomy Catch All Column" ma:hidden="true" ma:list="{4f02bccd-0425-4cfb-ba4d-5d93d0bc6958}" ma:internalName="TaxCatchAll" ma:showField="CatchAllData" ma:web="d077d32f-1c4e-4c8c-ab83-d432997fa1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Vrsta vsebine"/>
        <xsd:element ref="dc:title" minOccurs="0" maxOccurs="1" ma:index="4" ma:displayName="Naslov"/>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8C11523-F1C9-4DF8-8F36-DF8E39959569}"/>
</file>

<file path=customXml/itemProps2.xml><?xml version="1.0" encoding="utf-8"?>
<ds:datastoreItem xmlns:ds="http://schemas.openxmlformats.org/officeDocument/2006/customXml" ds:itemID="{96B6340D-D82B-411D-A76C-D9CD21B188A0}"/>
</file>

<file path=docProps/app.xml><?xml version="1.0" encoding="utf-8"?>
<Properties xmlns="http://schemas.openxmlformats.org/officeDocument/2006/extended-properties" xmlns:vt="http://schemas.openxmlformats.org/officeDocument/2006/docPropsVTypes">
  <Template>Office 2013 - 2022 Theme</Template>
  <TotalTime>89</TotalTime>
  <Words>808</Words>
  <Application>Microsoft Office PowerPoint</Application>
  <PresentationFormat>Širokozaslonsko</PresentationFormat>
  <Paragraphs>60</Paragraphs>
  <Slides>6</Slides>
  <Notes>3</Notes>
  <HiddenSlides>0</HiddenSlides>
  <MMClips>0</MMClips>
  <ScaleCrop>false</ScaleCrop>
  <HeadingPairs>
    <vt:vector size="6" baseType="variant">
      <vt:variant>
        <vt:lpstr>Uporabljene pisave</vt:lpstr>
      </vt:variant>
      <vt:variant>
        <vt:i4>8</vt:i4>
      </vt:variant>
      <vt:variant>
        <vt:lpstr>Tema</vt:lpstr>
      </vt:variant>
      <vt:variant>
        <vt:i4>1</vt:i4>
      </vt:variant>
      <vt:variant>
        <vt:lpstr>Naslovi diapozitivov</vt:lpstr>
      </vt:variant>
      <vt:variant>
        <vt:i4>6</vt:i4>
      </vt:variant>
    </vt:vector>
  </HeadingPairs>
  <TitlesOfParts>
    <vt:vector size="15" baseType="lpstr">
      <vt:lpstr>Arial</vt:lpstr>
      <vt:lpstr>Calibri</vt:lpstr>
      <vt:lpstr>Calibri Light</vt:lpstr>
      <vt:lpstr>Montserrat ExtraBold</vt:lpstr>
      <vt:lpstr>Palatino Linotype</vt:lpstr>
      <vt:lpstr>Roboto Black</vt:lpstr>
      <vt:lpstr>Roboto Light</vt:lpstr>
      <vt:lpstr>Times New Roman</vt:lpstr>
      <vt:lpstr>Office Theme</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Ključni problemi, ki jih imajo v zvezi s problematiko poplav in plazov lokalne skupnosti (gradnja na poplavnih območjih in umeščanje v prostor)</dc:title>
  <dc:creator>Andrej Mladenovic</dc:creator>
  <cp:lastModifiedBy>Alja Lipnik</cp:lastModifiedBy>
  <cp:revision>9</cp:revision>
  <dcterms:created xsi:type="dcterms:W3CDTF">2023-11-14T08:31:49Z</dcterms:created>
  <dcterms:modified xsi:type="dcterms:W3CDTF">2023-11-14T17:56:11Z</dcterms:modified>
</cp:coreProperties>
</file>